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0" r:id="rId1"/>
  </p:sldMasterIdLst>
  <p:notesMasterIdLst>
    <p:notesMasterId r:id="rId36"/>
  </p:notesMasterIdLst>
  <p:handoutMasterIdLst>
    <p:handoutMasterId r:id="rId37"/>
  </p:handoutMasterIdLst>
  <p:sldIdLst>
    <p:sldId id="256" r:id="rId2"/>
    <p:sldId id="257" r:id="rId3"/>
    <p:sldId id="259" r:id="rId4"/>
    <p:sldId id="260" r:id="rId5"/>
    <p:sldId id="276" r:id="rId6"/>
    <p:sldId id="266" r:id="rId7"/>
    <p:sldId id="271" r:id="rId8"/>
    <p:sldId id="281" r:id="rId9"/>
    <p:sldId id="303" r:id="rId10"/>
    <p:sldId id="304" r:id="rId11"/>
    <p:sldId id="282" r:id="rId12"/>
    <p:sldId id="277" r:id="rId13"/>
    <p:sldId id="285" r:id="rId14"/>
    <p:sldId id="289" r:id="rId15"/>
    <p:sldId id="290" r:id="rId16"/>
    <p:sldId id="288" r:id="rId17"/>
    <p:sldId id="294" r:id="rId18"/>
    <p:sldId id="273" r:id="rId19"/>
    <p:sldId id="283" r:id="rId20"/>
    <p:sldId id="278" r:id="rId21"/>
    <p:sldId id="262" r:id="rId22"/>
    <p:sldId id="265" r:id="rId23"/>
    <p:sldId id="268" r:id="rId24"/>
    <p:sldId id="284" r:id="rId25"/>
    <p:sldId id="287" r:id="rId26"/>
    <p:sldId id="302" r:id="rId27"/>
    <p:sldId id="286" r:id="rId28"/>
    <p:sldId id="299" r:id="rId29"/>
    <p:sldId id="301" r:id="rId30"/>
    <p:sldId id="300" r:id="rId31"/>
    <p:sldId id="295" r:id="rId32"/>
    <p:sldId id="296" r:id="rId33"/>
    <p:sldId id="291" r:id="rId34"/>
    <p:sldId id="297" r:id="rId35"/>
  </p:sldIdLst>
  <p:sldSz cx="12192000" cy="6858000"/>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0" autoAdjust="0"/>
    <p:restoredTop sz="83556" autoAdjust="0"/>
  </p:normalViewPr>
  <p:slideViewPr>
    <p:cSldViewPr snapToGrid="0">
      <p:cViewPr varScale="1">
        <p:scale>
          <a:sx n="63" d="100"/>
          <a:sy n="63" d="100"/>
        </p:scale>
        <p:origin x="997" y="43"/>
      </p:cViewPr>
      <p:guideLst/>
    </p:cSldViewPr>
  </p:slideViewPr>
  <p:notesTextViewPr>
    <p:cViewPr>
      <p:scale>
        <a:sx n="1" d="1"/>
        <a:sy n="1" d="1"/>
      </p:scale>
      <p:origin x="0" y="0"/>
    </p:cViewPr>
  </p:notesTextViewPr>
  <p:notesViewPr>
    <p:cSldViewPr snapToGrid="0">
      <p:cViewPr varScale="1">
        <p:scale>
          <a:sx n="55" d="100"/>
          <a:sy n="55" d="100"/>
        </p:scale>
        <p:origin x="2381" y="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813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3" y="1"/>
            <a:ext cx="2945659" cy="498135"/>
          </a:xfrm>
          <a:prstGeom prst="rect">
            <a:avLst/>
          </a:prstGeom>
        </p:spPr>
        <p:txBody>
          <a:bodyPr vert="horz" lIns="91440" tIns="45720" rIns="91440" bIns="45720" rtlCol="0"/>
          <a:lstStyle>
            <a:lvl1pPr algn="r">
              <a:defRPr sz="1200"/>
            </a:lvl1pPr>
          </a:lstStyle>
          <a:p>
            <a:fld id="{5857A740-6344-41BD-A7D3-764F4F59E235}" type="datetimeFigureOut">
              <a:rPr lang="en-US" smtClean="0"/>
              <a:t>27/6/2018</a:t>
            </a:fld>
            <a:endParaRPr lang="en-US"/>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B93475B5-E0F4-45C0-9B4C-9689B9F24BCE}" type="slidenum">
              <a:rPr lang="en-US" smtClean="0"/>
              <a:t>‹#›</a:t>
            </a:fld>
            <a:endParaRPr lang="en-US"/>
          </a:p>
        </p:txBody>
      </p:sp>
    </p:spTree>
    <p:extLst>
      <p:ext uri="{BB962C8B-B14F-4D97-AF65-F5344CB8AC3E}">
        <p14:creationId xmlns:p14="http://schemas.microsoft.com/office/powerpoint/2010/main" val="42466515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813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1"/>
            <a:ext cx="2945659" cy="498135"/>
          </a:xfrm>
          <a:prstGeom prst="rect">
            <a:avLst/>
          </a:prstGeom>
        </p:spPr>
        <p:txBody>
          <a:bodyPr vert="horz" lIns="91440" tIns="45720" rIns="91440" bIns="45720" rtlCol="0"/>
          <a:lstStyle>
            <a:lvl1pPr algn="r">
              <a:defRPr sz="1200"/>
            </a:lvl1pPr>
          </a:lstStyle>
          <a:p>
            <a:fld id="{F2FE7414-7F9A-4EB0-A2D0-12FBAC931441}" type="datetimeFigureOut">
              <a:rPr lang="en-US" smtClean="0"/>
              <a:t>27/6/2018</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958"/>
            <a:ext cx="5438140" cy="390924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D2852F97-AC91-4385-8D8C-599A1758B455}" type="slidenum">
              <a:rPr lang="en-US" smtClean="0"/>
              <a:t>‹#›</a:t>
            </a:fld>
            <a:endParaRPr lang="en-US"/>
          </a:p>
        </p:txBody>
      </p:sp>
    </p:spTree>
    <p:extLst>
      <p:ext uri="{BB962C8B-B14F-4D97-AF65-F5344CB8AC3E}">
        <p14:creationId xmlns:p14="http://schemas.microsoft.com/office/powerpoint/2010/main" val="436879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a:t>
            </a:r>
            <a:r>
              <a:rPr lang="en-US" baseline="0" dirty="0"/>
              <a:t> afternoon everyone. I am Vincent Leung, and today I am going to present about my project - </a:t>
            </a:r>
            <a:r>
              <a:rPr lang="en-US" sz="1200" dirty="0"/>
              <a:t>Audio Signal Zoom for Small Microphone Arrays</a:t>
            </a:r>
            <a:endParaRPr lang="en-US" dirty="0"/>
          </a:p>
        </p:txBody>
      </p:sp>
      <p:sp>
        <p:nvSpPr>
          <p:cNvPr id="4" name="Slide Number Placeholder 3"/>
          <p:cNvSpPr>
            <a:spLocks noGrp="1"/>
          </p:cNvSpPr>
          <p:nvPr>
            <p:ph type="sldNum" sz="quarter" idx="10"/>
          </p:nvPr>
        </p:nvSpPr>
        <p:spPr/>
        <p:txBody>
          <a:bodyPr/>
          <a:lstStyle/>
          <a:p>
            <a:fld id="{D2852F97-AC91-4385-8D8C-599A1758B455}" type="slidenum">
              <a:rPr lang="en-US" smtClean="0"/>
              <a:t>1</a:t>
            </a:fld>
            <a:endParaRPr lang="en-US"/>
          </a:p>
        </p:txBody>
      </p:sp>
    </p:spTree>
    <p:extLst>
      <p:ext uri="{BB962C8B-B14F-4D97-AF65-F5344CB8AC3E}">
        <p14:creationId xmlns:p14="http://schemas.microsoft.com/office/powerpoint/2010/main" val="2733806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shows the result of a delay</a:t>
            </a:r>
            <a:r>
              <a:rPr lang="en-US" baseline="0" dirty="0"/>
              <a:t>-sum </a:t>
            </a:r>
            <a:r>
              <a:rPr lang="en-US" baseline="0" dirty="0" err="1"/>
              <a:t>beamformer</a:t>
            </a:r>
            <a:r>
              <a:rPr lang="en-US" baseline="0" dirty="0"/>
              <a:t> using a microphone separation of 10cm.  The array pattern is plotted from 300Hz to 3000Hz, which represents the voice band. At low frequencies, observing the beam patterns, it possesses a very low spatial selectivity. </a:t>
            </a:r>
          </a:p>
          <a:p>
            <a:endParaRPr lang="en-US" baseline="0" dirty="0"/>
          </a:p>
          <a:p>
            <a:r>
              <a:rPr lang="en-US" baseline="0" dirty="0"/>
              <a:t>Spatial Aliasing is also another problem. When the separation of the microphone is larger than half wavelength, extra beams would appear. </a:t>
            </a:r>
          </a:p>
          <a:p>
            <a:endParaRPr lang="en-US" baseline="0" dirty="0"/>
          </a:p>
          <a:p>
            <a:r>
              <a:rPr lang="en-US" baseline="0" dirty="0"/>
              <a:t>Might be useful as an enhancement method. </a:t>
            </a:r>
            <a:endParaRPr lang="en-US" dirty="0"/>
          </a:p>
        </p:txBody>
      </p:sp>
      <p:sp>
        <p:nvSpPr>
          <p:cNvPr id="4" name="Slide Number Placeholder 3"/>
          <p:cNvSpPr>
            <a:spLocks noGrp="1"/>
          </p:cNvSpPr>
          <p:nvPr>
            <p:ph type="sldNum" sz="quarter" idx="10"/>
          </p:nvPr>
        </p:nvSpPr>
        <p:spPr/>
        <p:txBody>
          <a:bodyPr/>
          <a:lstStyle/>
          <a:p>
            <a:fld id="{D2852F97-AC91-4385-8D8C-599A1758B455}" type="slidenum">
              <a:rPr lang="en-US" smtClean="0"/>
              <a:t>10</a:t>
            </a:fld>
            <a:endParaRPr lang="en-US"/>
          </a:p>
        </p:txBody>
      </p:sp>
    </p:spTree>
    <p:extLst>
      <p:ext uri="{BB962C8B-B14F-4D97-AF65-F5344CB8AC3E}">
        <p14:creationId xmlns:p14="http://schemas.microsoft.com/office/powerpoint/2010/main" val="2662619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alternative approach explored in the project was Time-Frequency Mask. This was motivated by the fact that </a:t>
            </a:r>
            <a:endParaRPr lang="en-US" dirty="0"/>
          </a:p>
        </p:txBody>
      </p:sp>
      <p:sp>
        <p:nvSpPr>
          <p:cNvPr id="4" name="Slide Number Placeholder 3"/>
          <p:cNvSpPr>
            <a:spLocks noGrp="1"/>
          </p:cNvSpPr>
          <p:nvPr>
            <p:ph type="sldNum" sz="quarter" idx="10"/>
          </p:nvPr>
        </p:nvSpPr>
        <p:spPr/>
        <p:txBody>
          <a:bodyPr/>
          <a:lstStyle/>
          <a:p>
            <a:fld id="{D2852F97-AC91-4385-8D8C-599A1758B455}" type="slidenum">
              <a:rPr lang="en-US" smtClean="0"/>
              <a:t>11</a:t>
            </a:fld>
            <a:endParaRPr lang="en-US"/>
          </a:p>
        </p:txBody>
      </p:sp>
    </p:spTree>
    <p:extLst>
      <p:ext uri="{BB962C8B-B14F-4D97-AF65-F5344CB8AC3E}">
        <p14:creationId xmlns:p14="http://schemas.microsoft.com/office/powerpoint/2010/main" val="338596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to “guess” the binary mask. </a:t>
            </a:r>
            <a:endParaRPr lang="en-US" dirty="0"/>
          </a:p>
        </p:txBody>
      </p:sp>
      <p:sp>
        <p:nvSpPr>
          <p:cNvPr id="4" name="Slide Number Placeholder 3"/>
          <p:cNvSpPr>
            <a:spLocks noGrp="1"/>
          </p:cNvSpPr>
          <p:nvPr>
            <p:ph type="sldNum" sz="quarter" idx="10"/>
          </p:nvPr>
        </p:nvSpPr>
        <p:spPr/>
        <p:txBody>
          <a:bodyPr/>
          <a:lstStyle/>
          <a:p>
            <a:fld id="{D2852F97-AC91-4385-8D8C-599A1758B455}" type="slidenum">
              <a:rPr lang="en-US" smtClean="0"/>
              <a:t>12</a:t>
            </a:fld>
            <a:endParaRPr lang="en-US"/>
          </a:p>
        </p:txBody>
      </p:sp>
    </p:spTree>
    <p:extLst>
      <p:ext uri="{BB962C8B-B14F-4D97-AF65-F5344CB8AC3E}">
        <p14:creationId xmlns:p14="http://schemas.microsoft.com/office/powerpoint/2010/main" val="1108332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852F97-AC91-4385-8D8C-599A1758B455}" type="slidenum">
              <a:rPr lang="en-US" smtClean="0"/>
              <a:t>15</a:t>
            </a:fld>
            <a:endParaRPr lang="en-US"/>
          </a:p>
        </p:txBody>
      </p:sp>
    </p:spTree>
    <p:extLst>
      <p:ext uri="{BB962C8B-B14F-4D97-AF65-F5344CB8AC3E}">
        <p14:creationId xmlns:p14="http://schemas.microsoft.com/office/powerpoint/2010/main" val="1595474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852F97-AC91-4385-8D8C-599A1758B455}" type="slidenum">
              <a:rPr lang="en-US" smtClean="0"/>
              <a:t>17</a:t>
            </a:fld>
            <a:endParaRPr lang="en-US"/>
          </a:p>
        </p:txBody>
      </p:sp>
    </p:spTree>
    <p:extLst>
      <p:ext uri="{BB962C8B-B14F-4D97-AF65-F5344CB8AC3E}">
        <p14:creationId xmlns:p14="http://schemas.microsoft.com/office/powerpoint/2010/main" val="734403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evaluation of the algorithms</a:t>
            </a:r>
            <a:r>
              <a:rPr lang="en-US" baseline="0" dirty="0"/>
              <a:t> consists of two criteria: speech intelligibility and speech quality. Speech Intelligibility refers to how many words could you hear from the speech, while speech quality refers to did to like the speech. A direct measurement would be conducting a listening test. However, within the time constraint of the project, it was not feasible to produce a statistically significant outcome. Hence, they were estimated using objective metrics that is highly correlated to the actual results.</a:t>
            </a:r>
            <a:endParaRPr lang="en-US" dirty="0"/>
          </a:p>
        </p:txBody>
      </p:sp>
      <p:sp>
        <p:nvSpPr>
          <p:cNvPr id="4" name="Slide Number Placeholder 3"/>
          <p:cNvSpPr>
            <a:spLocks noGrp="1"/>
          </p:cNvSpPr>
          <p:nvPr>
            <p:ph type="sldNum" sz="quarter" idx="10"/>
          </p:nvPr>
        </p:nvSpPr>
        <p:spPr/>
        <p:txBody>
          <a:bodyPr/>
          <a:lstStyle/>
          <a:p>
            <a:fld id="{D2852F97-AC91-4385-8D8C-599A1758B455}" type="slidenum">
              <a:rPr lang="en-US" smtClean="0"/>
              <a:t>18</a:t>
            </a:fld>
            <a:endParaRPr lang="en-US"/>
          </a:p>
        </p:txBody>
      </p:sp>
    </p:spTree>
    <p:extLst>
      <p:ext uri="{BB962C8B-B14F-4D97-AF65-F5344CB8AC3E}">
        <p14:creationId xmlns:p14="http://schemas.microsoft.com/office/powerpoint/2010/main" val="1026404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852F97-AC91-4385-8D8C-599A1758B455}" type="slidenum">
              <a:rPr lang="en-US" smtClean="0"/>
              <a:t>21</a:t>
            </a:fld>
            <a:endParaRPr lang="en-US"/>
          </a:p>
        </p:txBody>
      </p:sp>
    </p:spTree>
    <p:extLst>
      <p:ext uri="{BB962C8B-B14F-4D97-AF65-F5344CB8AC3E}">
        <p14:creationId xmlns:p14="http://schemas.microsoft.com/office/powerpoint/2010/main" val="2832503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852F97-AC91-4385-8D8C-599A1758B455}" type="slidenum">
              <a:rPr lang="en-US" smtClean="0"/>
              <a:t>22</a:t>
            </a:fld>
            <a:endParaRPr lang="en-US"/>
          </a:p>
        </p:txBody>
      </p:sp>
    </p:spTree>
    <p:extLst>
      <p:ext uri="{BB962C8B-B14F-4D97-AF65-F5344CB8AC3E}">
        <p14:creationId xmlns:p14="http://schemas.microsoft.com/office/powerpoint/2010/main" val="1838036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852F97-AC91-4385-8D8C-599A1758B455}" type="slidenum">
              <a:rPr lang="en-US" smtClean="0"/>
              <a:t>23</a:t>
            </a:fld>
            <a:endParaRPr lang="en-US"/>
          </a:p>
        </p:txBody>
      </p:sp>
    </p:spTree>
    <p:extLst>
      <p:ext uri="{BB962C8B-B14F-4D97-AF65-F5344CB8AC3E}">
        <p14:creationId xmlns:p14="http://schemas.microsoft.com/office/powerpoint/2010/main" val="887748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852F97-AC91-4385-8D8C-599A1758B455}" type="slidenum">
              <a:rPr lang="en-US" smtClean="0"/>
              <a:t>27</a:t>
            </a:fld>
            <a:endParaRPr lang="en-US"/>
          </a:p>
        </p:txBody>
      </p:sp>
    </p:spTree>
    <p:extLst>
      <p:ext uri="{BB962C8B-B14F-4D97-AF65-F5344CB8AC3E}">
        <p14:creationId xmlns:p14="http://schemas.microsoft.com/office/powerpoint/2010/main" val="2024695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 are at a cocktail party</a:t>
            </a:r>
            <a:r>
              <a:rPr lang="en-US" baseline="0" dirty="0"/>
              <a:t>. You wish to capture the precious moment and take a video of your friend using smartphones. However, there are also other group of people talking. In visual terms, you would swipe your phone to try to zoom in to your friend. What if the same happens to the audio? </a:t>
            </a:r>
          </a:p>
        </p:txBody>
      </p:sp>
      <p:sp>
        <p:nvSpPr>
          <p:cNvPr id="4" name="Slide Number Placeholder 3"/>
          <p:cNvSpPr>
            <a:spLocks noGrp="1"/>
          </p:cNvSpPr>
          <p:nvPr>
            <p:ph type="sldNum" sz="quarter" idx="10"/>
          </p:nvPr>
        </p:nvSpPr>
        <p:spPr/>
        <p:txBody>
          <a:bodyPr/>
          <a:lstStyle/>
          <a:p>
            <a:fld id="{D2852F97-AC91-4385-8D8C-599A1758B455}" type="slidenum">
              <a:rPr lang="en-US" smtClean="0"/>
              <a:t>2</a:t>
            </a:fld>
            <a:endParaRPr lang="en-US"/>
          </a:p>
        </p:txBody>
      </p:sp>
    </p:spTree>
    <p:extLst>
      <p:ext uri="{BB962C8B-B14F-4D97-AF65-F5344CB8AC3E}">
        <p14:creationId xmlns:p14="http://schemas.microsoft.com/office/powerpoint/2010/main" val="1638995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the cocktail party problem discovered</a:t>
            </a:r>
            <a:r>
              <a:rPr lang="en-US" baseline="0" dirty="0"/>
              <a:t> by Colin Cherry in 1956. While human ears and brains can act as a filter towards the desired sound source, it has been found that the same effect was challenging to be replicated by microphones. Over the years, beamforming has been regarded as one of the most established technique. However, it usually requires large microphone arrays, which motivates the project to enhance the current approaches or explore alternative approaches.</a:t>
            </a:r>
            <a:endParaRPr lang="en-US" dirty="0"/>
          </a:p>
        </p:txBody>
      </p:sp>
      <p:sp>
        <p:nvSpPr>
          <p:cNvPr id="4" name="Slide Number Placeholder 3"/>
          <p:cNvSpPr>
            <a:spLocks noGrp="1"/>
          </p:cNvSpPr>
          <p:nvPr>
            <p:ph type="sldNum" sz="quarter" idx="10"/>
          </p:nvPr>
        </p:nvSpPr>
        <p:spPr/>
        <p:txBody>
          <a:bodyPr/>
          <a:lstStyle/>
          <a:p>
            <a:fld id="{D2852F97-AC91-4385-8D8C-599A1758B455}" type="slidenum">
              <a:rPr lang="en-US" smtClean="0"/>
              <a:t>3</a:t>
            </a:fld>
            <a:endParaRPr lang="en-US"/>
          </a:p>
        </p:txBody>
      </p:sp>
    </p:spTree>
    <p:extLst>
      <p:ext uri="{BB962C8B-B14F-4D97-AF65-F5344CB8AC3E}">
        <p14:creationId xmlns:p14="http://schemas.microsoft.com/office/powerpoint/2010/main" val="3853435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achieve this, the project can be decomposed into three main</a:t>
            </a:r>
            <a:r>
              <a:rPr lang="en-US" baseline="0" dirty="0"/>
              <a:t> aims. Firstly, audio data containing multiple speakers would be required. In the context of the project, the number of speakers are fixed to be two. The second aim is developing an audio zooming algorithms, while the third aim is to evaluate the algorithm using subjective and objective metrics.</a:t>
            </a:r>
            <a:endParaRPr lang="en-US" dirty="0"/>
          </a:p>
        </p:txBody>
      </p:sp>
      <p:sp>
        <p:nvSpPr>
          <p:cNvPr id="4" name="Slide Number Placeholder 3"/>
          <p:cNvSpPr>
            <a:spLocks noGrp="1"/>
          </p:cNvSpPr>
          <p:nvPr>
            <p:ph type="sldNum" sz="quarter" idx="10"/>
          </p:nvPr>
        </p:nvSpPr>
        <p:spPr/>
        <p:txBody>
          <a:bodyPr/>
          <a:lstStyle/>
          <a:p>
            <a:fld id="{D2852F97-AC91-4385-8D8C-599A1758B455}" type="slidenum">
              <a:rPr lang="en-US" smtClean="0"/>
              <a:t>4</a:t>
            </a:fld>
            <a:endParaRPr lang="en-US"/>
          </a:p>
        </p:txBody>
      </p:sp>
    </p:spTree>
    <p:extLst>
      <p:ext uri="{BB962C8B-B14F-4D97-AF65-F5344CB8AC3E}">
        <p14:creationId xmlns:p14="http://schemas.microsoft.com/office/powerpoint/2010/main" val="400159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a:t>
            </a:r>
            <a:r>
              <a:rPr lang="en-US" baseline="0" dirty="0"/>
              <a:t> how can we capture the audio examples. A straightforward option would be organizing a recording session.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Method of Images </a:t>
            </a:r>
            <a:r>
              <a:rPr lang="en-US" baseline="0" dirty="0"/>
              <a:t>by </a:t>
            </a:r>
            <a:r>
              <a:rPr lang="en-US" sz="1200" b="0" i="0" kern="1200" dirty="0">
                <a:solidFill>
                  <a:schemeClr val="tx1"/>
                </a:solidFill>
                <a:effectLst/>
                <a:latin typeface="+mn-lt"/>
                <a:ea typeface="+mn-ea"/>
                <a:cs typeface="+mn-cs"/>
              </a:rPr>
              <a:t>Allen and Berkeley </a:t>
            </a:r>
          </a:p>
        </p:txBody>
      </p:sp>
      <p:sp>
        <p:nvSpPr>
          <p:cNvPr id="4" name="Slide Number Placeholder 3"/>
          <p:cNvSpPr>
            <a:spLocks noGrp="1"/>
          </p:cNvSpPr>
          <p:nvPr>
            <p:ph type="sldNum" sz="quarter" idx="10"/>
          </p:nvPr>
        </p:nvSpPr>
        <p:spPr/>
        <p:txBody>
          <a:bodyPr/>
          <a:lstStyle/>
          <a:p>
            <a:fld id="{D2852F97-AC91-4385-8D8C-599A1758B455}" type="slidenum">
              <a:rPr lang="en-US" smtClean="0"/>
              <a:t>5</a:t>
            </a:fld>
            <a:endParaRPr lang="en-US"/>
          </a:p>
        </p:txBody>
      </p:sp>
    </p:spTree>
    <p:extLst>
      <p:ext uri="{BB962C8B-B14F-4D97-AF65-F5344CB8AC3E}">
        <p14:creationId xmlns:p14="http://schemas.microsoft.com/office/powerpoint/2010/main" val="3521990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a:t>
            </a:r>
            <a:r>
              <a:rPr lang="en-US" baseline="0" dirty="0"/>
              <a:t> going into discussion about the capturing the audio samples, it is important to know how sound changes based on different rooms and how it affects the received sound. Reverberation is p</a:t>
            </a:r>
            <a:r>
              <a:rPr lang="en-US" dirty="0"/>
              <a:t>ersistence of Sound after its production.</a:t>
            </a:r>
            <a:r>
              <a:rPr lang="en-US" baseline="0" dirty="0"/>
              <a:t> It is mainly due to the reflection from the walls in a room. Hence, reverberation would decay slower in a larger room. This can be quantified  using RT60, the reverberation time. It is the t</a:t>
            </a:r>
            <a:r>
              <a:rPr lang="en-US" dirty="0"/>
              <a:t>ime taken for Reverberant energy to decay by 60 </a:t>
            </a:r>
            <a:r>
              <a:rPr lang="en-US" dirty="0" err="1"/>
              <a:t>dB.</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2852F97-AC91-4385-8D8C-599A1758B455}" type="slidenum">
              <a:rPr lang="en-US" smtClean="0"/>
              <a:t>6</a:t>
            </a:fld>
            <a:endParaRPr lang="en-US"/>
          </a:p>
        </p:txBody>
      </p:sp>
    </p:spTree>
    <p:extLst>
      <p:ext uri="{BB962C8B-B14F-4D97-AF65-F5344CB8AC3E}">
        <p14:creationId xmlns:p14="http://schemas.microsoft.com/office/powerpoint/2010/main" val="2361484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 we would be focusing</a:t>
            </a:r>
            <a:r>
              <a:rPr lang="en-US" baseline="0" dirty="0"/>
              <a:t> on this case. </a:t>
            </a:r>
            <a:endParaRPr lang="en-US" dirty="0"/>
          </a:p>
        </p:txBody>
      </p:sp>
      <p:sp>
        <p:nvSpPr>
          <p:cNvPr id="4" name="Slide Number Placeholder 3"/>
          <p:cNvSpPr>
            <a:spLocks noGrp="1"/>
          </p:cNvSpPr>
          <p:nvPr>
            <p:ph type="sldNum" sz="quarter" idx="10"/>
          </p:nvPr>
        </p:nvSpPr>
        <p:spPr/>
        <p:txBody>
          <a:bodyPr/>
          <a:lstStyle/>
          <a:p>
            <a:fld id="{D2852F97-AC91-4385-8D8C-599A1758B455}" type="slidenum">
              <a:rPr lang="en-US" smtClean="0"/>
              <a:t>7</a:t>
            </a:fld>
            <a:endParaRPr lang="en-US"/>
          </a:p>
        </p:txBody>
      </p:sp>
    </p:spTree>
    <p:extLst>
      <p:ext uri="{BB962C8B-B14F-4D97-AF65-F5344CB8AC3E}">
        <p14:creationId xmlns:p14="http://schemas.microsoft.com/office/powerpoint/2010/main" val="1615840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next step was to develop the audio zooming algorithm. One key principle to be followed in the project is that the only information possessed was the direction of arrival of the desired speaker. We have no information about any characteristics of interference and noises.  </a:t>
            </a:r>
          </a:p>
        </p:txBody>
      </p:sp>
      <p:sp>
        <p:nvSpPr>
          <p:cNvPr id="4" name="Slide Number Placeholder 3"/>
          <p:cNvSpPr>
            <a:spLocks noGrp="1"/>
          </p:cNvSpPr>
          <p:nvPr>
            <p:ph type="sldNum" sz="quarter" idx="10"/>
          </p:nvPr>
        </p:nvSpPr>
        <p:spPr/>
        <p:txBody>
          <a:bodyPr/>
          <a:lstStyle/>
          <a:p>
            <a:fld id="{D2852F97-AC91-4385-8D8C-599A1758B455}" type="slidenum">
              <a:rPr lang="en-US" smtClean="0"/>
              <a:t>8</a:t>
            </a:fld>
            <a:endParaRPr lang="en-US"/>
          </a:p>
        </p:txBody>
      </p:sp>
    </p:spTree>
    <p:extLst>
      <p:ext uri="{BB962C8B-B14F-4D97-AF65-F5344CB8AC3E}">
        <p14:creationId xmlns:p14="http://schemas.microsoft.com/office/powerpoint/2010/main" val="2848464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852F97-AC91-4385-8D8C-599A1758B455}" type="slidenum">
              <a:rPr lang="en-US" smtClean="0"/>
              <a:t>9</a:t>
            </a:fld>
            <a:endParaRPr lang="en-US"/>
          </a:p>
        </p:txBody>
      </p:sp>
    </p:spTree>
    <p:extLst>
      <p:ext uri="{BB962C8B-B14F-4D97-AF65-F5344CB8AC3E}">
        <p14:creationId xmlns:p14="http://schemas.microsoft.com/office/powerpoint/2010/main" val="14831858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78A212-4601-4768-8041-679687272F69}" type="datetime1">
              <a:rPr lang="en-US" smtClean="0"/>
              <a:t>27/6/2018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585A4-21E8-448D-A1BD-722A3BA3E75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8700" y="358902"/>
            <a:ext cx="2506980" cy="659644"/>
          </a:xfrm>
          <a:prstGeom prst="rect">
            <a:avLst/>
          </a:prstGeom>
        </p:spPr>
      </p:pic>
    </p:spTree>
    <p:extLst>
      <p:ext uri="{BB962C8B-B14F-4D97-AF65-F5344CB8AC3E}">
        <p14:creationId xmlns:p14="http://schemas.microsoft.com/office/powerpoint/2010/main" val="4016348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0DFFDD-2268-40C0-BCF0-BF6B4A49BDD7}" type="datetime1">
              <a:rPr lang="en-US" smtClean="0"/>
              <a:t>27/6/2018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585A4-21E8-448D-A1BD-722A3BA3E757}" type="slidenum">
              <a:rPr lang="en-US" smtClean="0"/>
              <a:t>‹#›</a:t>
            </a:fld>
            <a:endParaRPr lang="en-US"/>
          </a:p>
        </p:txBody>
      </p:sp>
    </p:spTree>
    <p:extLst>
      <p:ext uri="{BB962C8B-B14F-4D97-AF65-F5344CB8AC3E}">
        <p14:creationId xmlns:p14="http://schemas.microsoft.com/office/powerpoint/2010/main" val="532986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F5FAD-320E-4E97-AE6A-F05162A697CC}" type="datetime1">
              <a:rPr lang="en-US" smtClean="0"/>
              <a:t>27/6/2018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585A4-21E8-448D-A1BD-722A3BA3E757}" type="slidenum">
              <a:rPr lang="en-US" smtClean="0"/>
              <a:t>‹#›</a:t>
            </a:fld>
            <a:endParaRPr lang="en-US"/>
          </a:p>
        </p:txBody>
      </p:sp>
    </p:spTree>
    <p:extLst>
      <p:ext uri="{BB962C8B-B14F-4D97-AF65-F5344CB8AC3E}">
        <p14:creationId xmlns:p14="http://schemas.microsoft.com/office/powerpoint/2010/main" val="4008403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825760"/>
          </a:xfrm>
        </p:spPr>
        <p:txBody>
          <a:bodyPr/>
          <a:lstStyle/>
          <a:p>
            <a:r>
              <a:rPr lang="en-US" dirty="0"/>
              <a:t>Click to edit Master title style</a:t>
            </a:r>
          </a:p>
        </p:txBody>
      </p:sp>
      <p:sp>
        <p:nvSpPr>
          <p:cNvPr id="3" name="Content Placeholder 2"/>
          <p:cNvSpPr>
            <a:spLocks noGrp="1"/>
          </p:cNvSpPr>
          <p:nvPr>
            <p:ph idx="1"/>
          </p:nvPr>
        </p:nvSpPr>
        <p:spPr>
          <a:xfrm>
            <a:off x="1097280" y="1366887"/>
            <a:ext cx="10058400" cy="4502207"/>
          </a:xfrm>
        </p:spPr>
        <p:txBody>
          <a:bodyPr>
            <a:normAutofit/>
          </a:bodyPr>
          <a:lstStyle>
            <a:lvl1pPr>
              <a:defRPr sz="2800"/>
            </a:lvl1pPr>
            <a:lvl2pPr>
              <a:defRPr sz="24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C7BD113-068B-4838-96A0-8BE4F1FB7820}" type="datetime1">
              <a:rPr lang="en-US" smtClean="0"/>
              <a:t>27/6/2018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585A4-21E8-448D-A1BD-722A3BA3E757}" type="slidenum">
              <a:rPr lang="en-US" smtClean="0"/>
              <a:t>‹#›</a:t>
            </a:fld>
            <a:endParaRPr lang="en-US"/>
          </a:p>
        </p:txBody>
      </p:sp>
    </p:spTree>
    <p:extLst>
      <p:ext uri="{BB962C8B-B14F-4D97-AF65-F5344CB8AC3E}">
        <p14:creationId xmlns:p14="http://schemas.microsoft.com/office/powerpoint/2010/main" val="1732798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DCD7B5-140B-4DAA-A0C0-7A898FDA064A}" type="datetime1">
              <a:rPr lang="en-US" smtClean="0"/>
              <a:t>27/6/2018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585A4-21E8-448D-A1BD-722A3BA3E75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16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A6CD78-941B-4DB4-9577-8971C19D439E}" type="datetime1">
              <a:rPr lang="en-US" smtClean="0"/>
              <a:t>27/6/2018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E585A4-21E8-448D-A1BD-722A3BA3E757}" type="slidenum">
              <a:rPr lang="en-US" smtClean="0"/>
              <a:t>‹#›</a:t>
            </a:fld>
            <a:endParaRPr lang="en-US"/>
          </a:p>
        </p:txBody>
      </p:sp>
    </p:spTree>
    <p:extLst>
      <p:ext uri="{BB962C8B-B14F-4D97-AF65-F5344CB8AC3E}">
        <p14:creationId xmlns:p14="http://schemas.microsoft.com/office/powerpoint/2010/main" val="1143441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CAEC8B-D7A3-457B-8FD2-F6A57CF2EFD3}" type="datetime1">
              <a:rPr lang="en-US" smtClean="0"/>
              <a:t>27/6/2018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E585A4-21E8-448D-A1BD-722A3BA3E757}" type="slidenum">
              <a:rPr lang="en-US" smtClean="0"/>
              <a:t>‹#›</a:t>
            </a:fld>
            <a:endParaRPr lang="en-US"/>
          </a:p>
        </p:txBody>
      </p:sp>
    </p:spTree>
    <p:extLst>
      <p:ext uri="{BB962C8B-B14F-4D97-AF65-F5344CB8AC3E}">
        <p14:creationId xmlns:p14="http://schemas.microsoft.com/office/powerpoint/2010/main" val="4062536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94531B-6ABA-41F8-B674-48131E7D9771}" type="datetime1">
              <a:rPr lang="en-US" smtClean="0"/>
              <a:t>27/6/2018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E585A4-21E8-448D-A1BD-722A3BA3E757}" type="slidenum">
              <a:rPr lang="en-US" smtClean="0"/>
              <a:t>‹#›</a:t>
            </a:fld>
            <a:endParaRPr lang="en-US"/>
          </a:p>
        </p:txBody>
      </p:sp>
    </p:spTree>
    <p:extLst>
      <p:ext uri="{BB962C8B-B14F-4D97-AF65-F5344CB8AC3E}">
        <p14:creationId xmlns:p14="http://schemas.microsoft.com/office/powerpoint/2010/main" val="2466743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CB19009-FF68-4546-9BE4-F5FE67E3708B}" type="datetime1">
              <a:rPr lang="en-US" smtClean="0"/>
              <a:t>27/6/2018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1CE585A4-21E8-448D-A1BD-722A3BA3E757}" type="slidenum">
              <a:rPr lang="en-US" smtClean="0"/>
              <a:t>‹#›</a:t>
            </a:fld>
            <a:endParaRPr lang="en-US"/>
          </a:p>
        </p:txBody>
      </p:sp>
    </p:spTree>
    <p:extLst>
      <p:ext uri="{BB962C8B-B14F-4D97-AF65-F5344CB8AC3E}">
        <p14:creationId xmlns:p14="http://schemas.microsoft.com/office/powerpoint/2010/main" val="3493407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17B31B7-AE4D-4E21-ABC1-20545170F6B3}" type="datetime1">
              <a:rPr lang="en-US" smtClean="0"/>
              <a:t>27/6/2018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CE585A4-21E8-448D-A1BD-722A3BA3E757}" type="slidenum">
              <a:rPr lang="en-US" smtClean="0"/>
              <a:t>‹#›</a:t>
            </a:fld>
            <a:endParaRPr lang="en-US"/>
          </a:p>
        </p:txBody>
      </p:sp>
    </p:spTree>
    <p:extLst>
      <p:ext uri="{BB962C8B-B14F-4D97-AF65-F5344CB8AC3E}">
        <p14:creationId xmlns:p14="http://schemas.microsoft.com/office/powerpoint/2010/main" val="999419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AC3DC1D-AFB9-4177-B674-4967A71509DE}" type="datetime1">
              <a:rPr lang="en-US" smtClean="0"/>
              <a:t>27/6/2018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E585A4-21E8-448D-A1BD-722A3BA3E757}" type="slidenum">
              <a:rPr lang="en-US" smtClean="0"/>
              <a:t>‹#›</a:t>
            </a:fld>
            <a:endParaRPr lang="en-US"/>
          </a:p>
        </p:txBody>
      </p:sp>
    </p:spTree>
    <p:extLst>
      <p:ext uri="{BB962C8B-B14F-4D97-AF65-F5344CB8AC3E}">
        <p14:creationId xmlns:p14="http://schemas.microsoft.com/office/powerpoint/2010/main" val="2038331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79747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430081"/>
            <a:ext cx="10058400" cy="4439013"/>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3752CC9-FD83-441B-9DBA-4AC236537FBD}" type="datetime1">
              <a:rPr lang="en-US" smtClean="0"/>
              <a:t>27/6/2018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CE585A4-21E8-448D-A1BD-722A3BA3E757}" type="slidenum">
              <a:rPr lang="en-US" smtClean="0"/>
              <a:t>‹#›</a:t>
            </a:fld>
            <a:endParaRPr lang="en-US"/>
          </a:p>
        </p:txBody>
      </p:sp>
      <p:cxnSp>
        <p:nvCxnSpPr>
          <p:cNvPr id="10" name="Straight Connector 9"/>
          <p:cNvCxnSpPr/>
          <p:nvPr/>
        </p:nvCxnSpPr>
        <p:spPr>
          <a:xfrm>
            <a:off x="1193532" y="1257081"/>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648700" y="358902"/>
            <a:ext cx="2506980" cy="659644"/>
          </a:xfrm>
          <a:prstGeom prst="rect">
            <a:avLst/>
          </a:prstGeom>
        </p:spPr>
      </p:pic>
    </p:spTree>
    <p:extLst>
      <p:ext uri="{BB962C8B-B14F-4D97-AF65-F5344CB8AC3E}">
        <p14:creationId xmlns:p14="http://schemas.microsoft.com/office/powerpoint/2010/main" val="140311780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457200" indent="-457200" algn="l" defTabSz="914400" rtl="0" eaLnBrk="1" latinLnBrk="0" hangingPunct="1">
        <a:lnSpc>
          <a:spcPct val="114000"/>
        </a:lnSpc>
        <a:spcBef>
          <a:spcPts val="1200"/>
        </a:spcBef>
        <a:spcAft>
          <a:spcPts val="200"/>
        </a:spcAft>
        <a:buClr>
          <a:schemeClr val="accent1"/>
        </a:buClr>
        <a:buSzPct val="100000"/>
        <a:buFont typeface="Arial" panose="020B0604020202020204" pitchFamily="34" charset="0"/>
        <a:buChar char="•"/>
        <a:defRPr sz="2800" kern="1200">
          <a:solidFill>
            <a:schemeClr val="tx1">
              <a:lumMod val="75000"/>
              <a:lumOff val="25000"/>
            </a:schemeClr>
          </a:solidFill>
          <a:latin typeface="+mn-lt"/>
          <a:ea typeface="+mn-ea"/>
          <a:cs typeface="+mn-cs"/>
        </a:defRPr>
      </a:lvl1pPr>
      <a:lvl2pPr marL="544068" indent="-342900" algn="l" defTabSz="914400" rtl="0" eaLnBrk="1" latinLnBrk="0" hangingPunct="1">
        <a:lnSpc>
          <a:spcPct val="114000"/>
        </a:lnSpc>
        <a:spcBef>
          <a:spcPts val="200"/>
        </a:spcBef>
        <a:spcAft>
          <a:spcPts val="400"/>
        </a:spcAft>
        <a:buClr>
          <a:schemeClr val="accent1"/>
        </a:buClr>
        <a:buFont typeface="Arial" panose="020B0604020202020204" pitchFamily="34" charset="0"/>
        <a:buChar char="•"/>
        <a:defRPr sz="2400" kern="1200">
          <a:solidFill>
            <a:schemeClr val="tx1">
              <a:lumMod val="75000"/>
              <a:lumOff val="25000"/>
            </a:schemeClr>
          </a:solidFill>
          <a:latin typeface="+mn-lt"/>
          <a:ea typeface="+mn-ea"/>
          <a:cs typeface="+mn-cs"/>
        </a:defRPr>
      </a:lvl2pPr>
      <a:lvl3pPr marL="669798" indent="-285750" algn="l" defTabSz="914400" rtl="0" eaLnBrk="1" latinLnBrk="0" hangingPunct="1">
        <a:lnSpc>
          <a:spcPct val="114000"/>
        </a:lnSpc>
        <a:spcBef>
          <a:spcPts val="200"/>
        </a:spcBef>
        <a:spcAft>
          <a:spcPts val="400"/>
        </a:spcAft>
        <a:buClr>
          <a:schemeClr val="accent1"/>
        </a:buClr>
        <a:buFont typeface="Arial" panose="020B0604020202020204" pitchFamily="34" charset="0"/>
        <a:buChar char="•"/>
        <a:defRPr sz="1800" kern="1200">
          <a:solidFill>
            <a:schemeClr val="tx1">
              <a:lumMod val="75000"/>
              <a:lumOff val="25000"/>
            </a:schemeClr>
          </a:solidFill>
          <a:latin typeface="+mn-lt"/>
          <a:ea typeface="+mn-ea"/>
          <a:cs typeface="+mn-cs"/>
        </a:defRPr>
      </a:lvl3pPr>
      <a:lvl4pPr marL="852678" indent="-285750" algn="l" defTabSz="914400" rtl="0" eaLnBrk="1" latinLnBrk="0" hangingPunct="1">
        <a:lnSpc>
          <a:spcPct val="114000"/>
        </a:lnSpc>
        <a:spcBef>
          <a:spcPts val="200"/>
        </a:spcBef>
        <a:spcAft>
          <a:spcPts val="400"/>
        </a:spcAft>
        <a:buClr>
          <a:schemeClr val="accent1"/>
        </a:buClr>
        <a:buFont typeface="Arial" panose="020B0604020202020204" pitchFamily="34" charset="0"/>
        <a:buChar char="•"/>
        <a:defRPr sz="1800" kern="1200">
          <a:solidFill>
            <a:schemeClr val="tx1">
              <a:lumMod val="75000"/>
              <a:lumOff val="25000"/>
            </a:schemeClr>
          </a:solidFill>
          <a:latin typeface="+mn-lt"/>
          <a:ea typeface="+mn-ea"/>
          <a:cs typeface="+mn-cs"/>
        </a:defRPr>
      </a:lvl4pPr>
      <a:lvl5pPr marL="1035558" indent="-285750" algn="l" defTabSz="914400" rtl="0" eaLnBrk="1" latinLnBrk="0" hangingPunct="1">
        <a:lnSpc>
          <a:spcPct val="114000"/>
        </a:lnSpc>
        <a:spcBef>
          <a:spcPts val="200"/>
        </a:spcBef>
        <a:spcAft>
          <a:spcPts val="400"/>
        </a:spcAft>
        <a:buClr>
          <a:schemeClr val="accent1"/>
        </a:buClr>
        <a:buFont typeface="Arial" panose="020B0604020202020204" pitchFamily="34" charset="0"/>
        <a:buChar char="•"/>
        <a:defRPr sz="18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15.png"/><Relationship Id="rId12" Type="http://schemas.openxmlformats.org/officeDocument/2006/relationships/image" Target="../media/image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4.png"/><Relationship Id="rId11" Type="http://schemas.openxmlformats.org/officeDocument/2006/relationships/image" Target="../media/image30.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notesSlide" Target="../notesSlides/notesSlide10.xml"/><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microsoft.com/office/2007/relationships/media" Target="../media/media4.m4a"/><Relationship Id="rId7" Type="http://schemas.openxmlformats.org/officeDocument/2006/relationships/slideLayout" Target="../slideLayouts/slideLayout2.xml"/><Relationship Id="rId12"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audio" Target="../media/media7.m4a"/><Relationship Id="rId11" Type="http://schemas.openxmlformats.org/officeDocument/2006/relationships/image" Target="../media/image21.png"/><Relationship Id="rId5" Type="http://schemas.microsoft.com/office/2007/relationships/media" Target="../media/media7.m4a"/><Relationship Id="rId10" Type="http://schemas.openxmlformats.org/officeDocument/2006/relationships/image" Target="../media/image20.png"/><Relationship Id="rId4" Type="http://schemas.openxmlformats.org/officeDocument/2006/relationships/audio" Target="../media/media4.m4a"/><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9.m4a"/><Relationship Id="rId7" Type="http://schemas.openxmlformats.org/officeDocument/2006/relationships/image" Target="../media/image2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audio" Target="../media/media9.m4a"/><Relationship Id="rId9"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8.pn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chl214.github.io/webMUSHR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audio" Target="../media/media4.m4a"/><Relationship Id="rId13" Type="http://schemas.openxmlformats.org/officeDocument/2006/relationships/image" Target="../media/image8.png"/><Relationship Id="rId3" Type="http://schemas.microsoft.com/office/2007/relationships/media" Target="../media/media2.m4a"/><Relationship Id="rId7" Type="http://schemas.microsoft.com/office/2007/relationships/media" Target="../media/media4.m4a"/><Relationship Id="rId12" Type="http://schemas.openxmlformats.org/officeDocument/2006/relationships/image" Target="../media/image7.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audio" Target="../media/media3.m4a"/><Relationship Id="rId11" Type="http://schemas.openxmlformats.org/officeDocument/2006/relationships/image" Target="../media/image6.png"/><Relationship Id="rId5" Type="http://schemas.microsoft.com/office/2007/relationships/media" Target="../media/media3.m4a"/><Relationship Id="rId15" Type="http://schemas.openxmlformats.org/officeDocument/2006/relationships/image" Target="../media/image10.png"/><Relationship Id="rId10" Type="http://schemas.openxmlformats.org/officeDocument/2006/relationships/notesSlide" Target="../notesSlides/notesSlide7.xml"/><Relationship Id="rId4" Type="http://schemas.openxmlformats.org/officeDocument/2006/relationships/audio" Target="../media/media2.m4a"/><Relationship Id="rId9" Type="http://schemas.openxmlformats.org/officeDocument/2006/relationships/slideLayout" Target="../slideLayouts/slideLayout7.xml"/><Relationship Id="rId1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5124" y="2932945"/>
            <a:ext cx="4440555" cy="3402559"/>
          </a:xfrm>
          <a:prstGeom prst="rect">
            <a:avLst/>
          </a:prstGeom>
        </p:spPr>
      </p:pic>
      <p:sp>
        <p:nvSpPr>
          <p:cNvPr id="2" name="Title 1"/>
          <p:cNvSpPr>
            <a:spLocks noGrp="1"/>
          </p:cNvSpPr>
          <p:nvPr>
            <p:ph type="ctrTitle"/>
          </p:nvPr>
        </p:nvSpPr>
        <p:spPr/>
        <p:txBody>
          <a:bodyPr>
            <a:normAutofit/>
          </a:bodyPr>
          <a:lstStyle/>
          <a:p>
            <a:r>
              <a:rPr lang="en-US" sz="5400" dirty="0"/>
              <a:t>Audio Signal Zoom for </a:t>
            </a:r>
            <a:br>
              <a:rPr lang="en-US" sz="5400" dirty="0"/>
            </a:br>
            <a:r>
              <a:rPr lang="en-US" sz="5400" dirty="0"/>
              <a:t>Small Microphone Arrays</a:t>
            </a:r>
          </a:p>
        </p:txBody>
      </p:sp>
      <p:sp>
        <p:nvSpPr>
          <p:cNvPr id="3" name="Subtitle 2"/>
          <p:cNvSpPr>
            <a:spLocks noGrp="1"/>
          </p:cNvSpPr>
          <p:nvPr>
            <p:ph type="subTitle" idx="1"/>
          </p:nvPr>
        </p:nvSpPr>
        <p:spPr/>
        <p:txBody>
          <a:bodyPr>
            <a:normAutofit/>
          </a:bodyPr>
          <a:lstStyle/>
          <a:p>
            <a:pPr marL="0" lvl="1" algn="l"/>
            <a:r>
              <a:rPr lang="en-US" dirty="0">
                <a:solidFill>
                  <a:schemeClr val="tx2"/>
                </a:solidFill>
                <a:latin typeface="+mj-lt"/>
                <a:cs typeface="Calibri Light" panose="020F0302020204030204" pitchFamily="34" charset="0"/>
              </a:rPr>
              <a:t>Chi Hang Leung, Vincent</a:t>
            </a:r>
          </a:p>
          <a:p>
            <a:pPr marL="0" lvl="1" algn="l"/>
            <a:r>
              <a:rPr lang="en-US" dirty="0">
                <a:solidFill>
                  <a:schemeClr val="tx2"/>
                </a:solidFill>
                <a:latin typeface="+mj-lt"/>
                <a:cs typeface="Calibri Light" panose="020F0302020204030204" pitchFamily="34" charset="0"/>
              </a:rPr>
              <a:t>Supervised by Dr. Patrick Naylor</a:t>
            </a:r>
          </a:p>
        </p:txBody>
      </p:sp>
    </p:spTree>
    <p:extLst>
      <p:ext uri="{BB962C8B-B14F-4D97-AF65-F5344CB8AC3E}">
        <p14:creationId xmlns:p14="http://schemas.microsoft.com/office/powerpoint/2010/main" val="1514240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DSB Array Pattern</a:t>
            </a:r>
          </a:p>
        </p:txBody>
      </p:sp>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130111" y="1311748"/>
            <a:ext cx="2162747" cy="2306165"/>
          </a:xfr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3253" y="1311748"/>
            <a:ext cx="2162747" cy="2306165"/>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36394" y="1311748"/>
            <a:ext cx="2162747" cy="2306165"/>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30110" y="3792114"/>
            <a:ext cx="2162746" cy="2306164"/>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83253" y="3784367"/>
            <a:ext cx="2162746" cy="2306164"/>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29130" y="3784367"/>
            <a:ext cx="2177276" cy="2321658"/>
          </a:xfrm>
          <a:prstGeom prst="rect">
            <a:avLst/>
          </a:prstGeom>
        </p:spPr>
      </p:pic>
      <mc:AlternateContent xmlns:mc="http://schemas.openxmlformats.org/markup-compatibility/2006" xmlns:a14="http://schemas.microsoft.com/office/drawing/2010/main">
        <mc:Choice Requires="a14">
          <p:sp>
            <p:nvSpPr>
              <p:cNvPr id="18" name="Content Placeholder 2"/>
              <p:cNvSpPr txBox="1">
                <a:spLocks/>
              </p:cNvSpPr>
              <p:nvPr/>
            </p:nvSpPr>
            <p:spPr>
              <a:xfrm>
                <a:off x="1097280" y="1366887"/>
                <a:ext cx="3032830" cy="4502207"/>
              </a:xfrm>
              <a:prstGeom prst="rect">
                <a:avLst/>
              </a:prstGeom>
            </p:spPr>
            <p:txBody>
              <a:bodyPr vert="horz" lIns="0" tIns="45720" rIns="0" bIns="45720" rtlCol="0">
                <a:normAutofit/>
              </a:bodyPr>
              <a:lstStyle>
                <a:lvl1pPr marL="457200" indent="-457200" algn="l" defTabSz="914400" rtl="0" eaLnBrk="1" latinLnBrk="0" hangingPunct="1">
                  <a:lnSpc>
                    <a:spcPct val="150000"/>
                  </a:lnSpc>
                  <a:spcBef>
                    <a:spcPts val="1200"/>
                  </a:spcBef>
                  <a:spcAft>
                    <a:spcPts val="200"/>
                  </a:spcAft>
                  <a:buClr>
                    <a:schemeClr val="accent1"/>
                  </a:buClr>
                  <a:buSzPct val="100000"/>
                  <a:buFont typeface="Arial" panose="020B0604020202020204" pitchFamily="34" charset="0"/>
                  <a:buChar char="•"/>
                  <a:defRPr sz="2800" kern="1200">
                    <a:solidFill>
                      <a:schemeClr val="tx1">
                        <a:lumMod val="75000"/>
                        <a:lumOff val="25000"/>
                      </a:schemeClr>
                    </a:solidFill>
                    <a:latin typeface="+mn-lt"/>
                    <a:ea typeface="+mn-ea"/>
                    <a:cs typeface="+mn-cs"/>
                  </a:defRPr>
                </a:lvl1pPr>
                <a:lvl2pPr marL="544068" indent="-342900" algn="l" defTabSz="914400" rtl="0" eaLnBrk="1" latinLnBrk="0" hangingPunct="1">
                  <a:lnSpc>
                    <a:spcPct val="150000"/>
                  </a:lnSpc>
                  <a:spcBef>
                    <a:spcPts val="200"/>
                  </a:spcBef>
                  <a:spcAft>
                    <a:spcPts val="400"/>
                  </a:spcAft>
                  <a:buClr>
                    <a:schemeClr val="accent1"/>
                  </a:buClr>
                  <a:buFont typeface="Arial" panose="020B0604020202020204" pitchFamily="34" charset="0"/>
                  <a:buChar char="•"/>
                  <a:defRPr sz="2400" kern="1200">
                    <a:solidFill>
                      <a:schemeClr val="tx1">
                        <a:lumMod val="75000"/>
                        <a:lumOff val="25000"/>
                      </a:schemeClr>
                    </a:solidFill>
                    <a:latin typeface="+mn-lt"/>
                    <a:ea typeface="+mn-ea"/>
                    <a:cs typeface="+mn-cs"/>
                  </a:defRPr>
                </a:lvl2pPr>
                <a:lvl3pPr marL="669798" indent="-285750" algn="l" defTabSz="914400" rtl="0" eaLnBrk="1" latinLnBrk="0" hangingPunct="1">
                  <a:lnSpc>
                    <a:spcPct val="150000"/>
                  </a:lnSpc>
                  <a:spcBef>
                    <a:spcPts val="200"/>
                  </a:spcBef>
                  <a:spcAft>
                    <a:spcPts val="400"/>
                  </a:spcAft>
                  <a:buClr>
                    <a:schemeClr val="accent1"/>
                  </a:buClr>
                  <a:buFont typeface="Arial" panose="020B0604020202020204" pitchFamily="34" charset="0"/>
                  <a:buChar char="•"/>
                  <a:defRPr sz="1800" kern="1200">
                    <a:solidFill>
                      <a:schemeClr val="tx1">
                        <a:lumMod val="75000"/>
                        <a:lumOff val="25000"/>
                      </a:schemeClr>
                    </a:solidFill>
                    <a:latin typeface="+mn-lt"/>
                    <a:ea typeface="+mn-ea"/>
                    <a:cs typeface="+mn-cs"/>
                  </a:defRPr>
                </a:lvl3pPr>
                <a:lvl4pPr marL="852678" indent="-285750" algn="l" defTabSz="914400" rtl="0" eaLnBrk="1" latinLnBrk="0" hangingPunct="1">
                  <a:lnSpc>
                    <a:spcPct val="150000"/>
                  </a:lnSpc>
                  <a:spcBef>
                    <a:spcPts val="200"/>
                  </a:spcBef>
                  <a:spcAft>
                    <a:spcPts val="400"/>
                  </a:spcAft>
                  <a:buClr>
                    <a:schemeClr val="accent1"/>
                  </a:buClr>
                  <a:buFont typeface="Arial" panose="020B0604020202020204" pitchFamily="34" charset="0"/>
                  <a:buChar char="•"/>
                  <a:defRPr sz="1800" kern="1200">
                    <a:solidFill>
                      <a:schemeClr val="tx1">
                        <a:lumMod val="75000"/>
                        <a:lumOff val="25000"/>
                      </a:schemeClr>
                    </a:solidFill>
                    <a:latin typeface="+mn-lt"/>
                    <a:ea typeface="+mn-ea"/>
                    <a:cs typeface="+mn-cs"/>
                  </a:defRPr>
                </a:lvl4pPr>
                <a:lvl5pPr marL="1035558" indent="-285750" algn="l" defTabSz="914400" rtl="0" eaLnBrk="1" latinLnBrk="0" hangingPunct="1">
                  <a:lnSpc>
                    <a:spcPct val="150000"/>
                  </a:lnSpc>
                  <a:spcBef>
                    <a:spcPts val="200"/>
                  </a:spcBef>
                  <a:spcAft>
                    <a:spcPts val="400"/>
                  </a:spcAft>
                  <a:buClr>
                    <a:schemeClr val="accent1"/>
                  </a:buClr>
                  <a:buFont typeface="Arial" panose="020B0604020202020204" pitchFamily="34" charset="0"/>
                  <a:buChar char="•"/>
                  <a:defRPr sz="18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d = 10cm , </a:t>
                </a:r>
                <a14:m>
                  <m:oMath xmlns:m="http://schemas.openxmlformats.org/officeDocument/2006/math">
                    <m:r>
                      <a:rPr lang="en-US" sz="2400" b="0" i="1" smtClean="0">
                        <a:latin typeface="Cambria Math" panose="02040503050406030204" pitchFamily="18" charset="0"/>
                      </a:rPr>
                      <m:t>𝜃</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45</m:t>
                        </m:r>
                      </m:e>
                      <m:sup>
                        <m:r>
                          <a:rPr lang="en-US" sz="2400" i="1">
                            <a:latin typeface="Cambria Math" panose="02040503050406030204" pitchFamily="18" charset="0"/>
                          </a:rPr>
                          <m:t>∘</m:t>
                        </m:r>
                      </m:sup>
                    </m:sSup>
                  </m:oMath>
                </a14:m>
                <a:endParaRPr lang="en-US" sz="2400" dirty="0"/>
              </a:p>
              <a:p>
                <a:pPr lvl="1"/>
                <a:r>
                  <a:rPr lang="en-US" sz="2000" dirty="0"/>
                  <a:t>Spatial Selectivity</a:t>
                </a:r>
              </a:p>
              <a:p>
                <a:pPr lvl="1"/>
                <a:r>
                  <a:rPr lang="en-US" sz="2000" dirty="0"/>
                  <a:t>Spatial Aliasing</a:t>
                </a:r>
              </a:p>
              <a:p>
                <a:endParaRPr lang="en-US" sz="2400" dirty="0"/>
              </a:p>
            </p:txBody>
          </p:sp>
        </mc:Choice>
        <mc:Fallback xmlns="">
          <p:sp>
            <p:nvSpPr>
              <p:cNvPr id="18" name="Content Placeholder 2"/>
              <p:cNvSpPr txBox="1">
                <a:spLocks noRot="1" noChangeAspect="1" noMove="1" noResize="1" noEditPoints="1" noAdjustHandles="1" noChangeArrowheads="1" noChangeShapeType="1" noTextEdit="1"/>
              </p:cNvSpPr>
              <p:nvPr/>
            </p:nvSpPr>
            <p:spPr>
              <a:xfrm>
                <a:off x="1097280" y="1366887"/>
                <a:ext cx="3032830" cy="4502207"/>
              </a:xfrm>
              <a:prstGeom prst="rect">
                <a:avLst/>
              </a:prstGeom>
              <a:blipFill>
                <a:blip r:embed="rId11"/>
                <a:stretch>
                  <a:fillRect l="-5622"/>
                </a:stretch>
              </a:blipFill>
            </p:spPr>
            <p:txBody>
              <a:bodyPr/>
              <a:lstStyle/>
              <a:p>
                <a:r>
                  <a:rPr lang="en-US">
                    <a:noFill/>
                  </a:rPr>
                  <a:t> </a:t>
                </a:r>
              </a:p>
            </p:txBody>
          </p:sp>
        </mc:Fallback>
      </mc:AlternateContent>
      <p:pic>
        <p:nvPicPr>
          <p:cNvPr id="20" name="2l_zoomed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2395413" y="4719167"/>
            <a:ext cx="436563" cy="436563"/>
          </a:xfrm>
          <a:prstGeom prst="rect">
            <a:avLst/>
          </a:prstGeom>
        </p:spPr>
      </p:pic>
      <p:sp>
        <p:nvSpPr>
          <p:cNvPr id="3" name="Slide Number Placeholder 2">
            <a:extLst>
              <a:ext uri="{FF2B5EF4-FFF2-40B4-BE49-F238E27FC236}">
                <a16:creationId xmlns:a16="http://schemas.microsoft.com/office/drawing/2014/main" id="{4D9DD7C2-0277-4BF3-95C4-DAFE0BA96AD1}"/>
              </a:ext>
            </a:extLst>
          </p:cNvPr>
          <p:cNvSpPr>
            <a:spLocks noGrp="1"/>
          </p:cNvSpPr>
          <p:nvPr>
            <p:ph type="sldNum" sz="quarter" idx="12"/>
          </p:nvPr>
        </p:nvSpPr>
        <p:spPr/>
        <p:txBody>
          <a:bodyPr/>
          <a:lstStyle/>
          <a:p>
            <a:fld id="{1CE585A4-21E8-448D-A1BD-722A3BA3E757}" type="slidenum">
              <a:rPr lang="en-US" smtClean="0"/>
              <a:t>10</a:t>
            </a:fld>
            <a:endParaRPr lang="en-US"/>
          </a:p>
        </p:txBody>
      </p:sp>
    </p:spTree>
    <p:extLst>
      <p:ext uri="{BB962C8B-B14F-4D97-AF65-F5344CB8AC3E}">
        <p14:creationId xmlns:p14="http://schemas.microsoft.com/office/powerpoint/2010/main" val="3613465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6" fill="hold"/>
                                        <p:tgtEl>
                                          <p:spTgt spid="20"/>
                                        </p:tgtEl>
                                      </p:cBhvr>
                                    </p:cmd>
                                  </p:childTnLst>
                                </p:cTn>
                              </p:par>
                            </p:childTnLst>
                          </p:cTn>
                        </p:par>
                      </p:childTnLst>
                    </p:cTn>
                  </p:par>
                </p:childTnLst>
              </p:cTn>
              <p:nextCondLst>
                <p:cond evt="onClick" delay="0">
                  <p:tgtEl>
                    <p:spTgt spid="20"/>
                  </p:tgtEl>
                </p:cond>
              </p:nextCondLst>
            </p:seq>
            <p:audio>
              <p:cMediaNode vol="80000">
                <p:cTn id="7" fill="hold" display="0">
                  <p:stCondLst>
                    <p:cond delay="indefinite"/>
                  </p:stCondLst>
                  <p:endCondLst>
                    <p:cond evt="onStopAudio" delay="0">
                      <p:tgtEl>
                        <p:sldTgt/>
                      </p:tgtEl>
                    </p:cond>
                  </p:endCondLst>
                </p:cTn>
                <p:tgtEl>
                  <p:spTgt spid="2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Time-Frequency Mask</a:t>
            </a:r>
          </a:p>
        </p:txBody>
      </p:sp>
      <p:sp>
        <p:nvSpPr>
          <p:cNvPr id="3" name="Content Placeholder 2"/>
          <p:cNvSpPr>
            <a:spLocks noGrp="1"/>
          </p:cNvSpPr>
          <p:nvPr>
            <p:ph idx="1"/>
          </p:nvPr>
        </p:nvSpPr>
        <p:spPr/>
        <p:txBody>
          <a:bodyPr/>
          <a:lstStyle/>
          <a:p>
            <a:r>
              <a:rPr lang="en-US" b="1" dirty="0"/>
              <a:t>W-disjoint Orthogonality (W-DO) </a:t>
            </a:r>
            <a:r>
              <a:rPr lang="en-US" dirty="0"/>
              <a:t>Assumption:</a:t>
            </a:r>
          </a:p>
          <a:p>
            <a:pPr lvl="1"/>
            <a:r>
              <a:rPr lang="en-US" dirty="0"/>
              <a:t>Each Time-Frequency (TF) bin is only occupied by a single source</a:t>
            </a:r>
          </a:p>
          <a:p>
            <a:pPr lvl="1">
              <a:buFont typeface="Wingdings" panose="05000000000000000000" pitchFamily="2" charset="2"/>
              <a:buChar char="è"/>
            </a:pPr>
            <a:r>
              <a:rPr lang="en-US" dirty="0">
                <a:sym typeface="Wingdings" panose="05000000000000000000" pitchFamily="2" charset="2"/>
              </a:rPr>
              <a:t>Existence of a </a:t>
            </a:r>
            <a:r>
              <a:rPr lang="en-US" b="1" dirty="0">
                <a:sym typeface="Wingdings" panose="05000000000000000000" pitchFamily="2" charset="2"/>
              </a:rPr>
              <a:t>Perfect Binary Mask</a:t>
            </a:r>
          </a:p>
          <a:p>
            <a:r>
              <a:rPr lang="en-US" sz="2800" dirty="0"/>
              <a:t>Speech are </a:t>
            </a:r>
            <a:r>
              <a:rPr lang="en-US" sz="2800" b="1" dirty="0"/>
              <a:t>approximately W-DO</a:t>
            </a:r>
          </a:p>
          <a:p>
            <a:pPr lvl="1"/>
            <a:r>
              <a:rPr lang="en-US" dirty="0"/>
              <a:t>80% of source power remains when one source dominates another by 15 dB at a particular TF bin</a:t>
            </a:r>
          </a:p>
          <a:p>
            <a:pPr marL="201168" lvl="1" indent="0">
              <a:buNone/>
            </a:pPr>
            <a:endParaRPr lang="en-US" b="1" dirty="0">
              <a:sym typeface="Wingdings" panose="05000000000000000000" pitchFamily="2" charset="2"/>
            </a:endParaRPr>
          </a:p>
        </p:txBody>
      </p:sp>
      <p:sp>
        <p:nvSpPr>
          <p:cNvPr id="4" name="Slide Number Placeholder 3">
            <a:extLst>
              <a:ext uri="{FF2B5EF4-FFF2-40B4-BE49-F238E27FC236}">
                <a16:creationId xmlns:a16="http://schemas.microsoft.com/office/drawing/2014/main" id="{8E221384-DE95-4668-B3E4-8F72B2539697}"/>
              </a:ext>
            </a:extLst>
          </p:cNvPr>
          <p:cNvSpPr>
            <a:spLocks noGrp="1"/>
          </p:cNvSpPr>
          <p:nvPr>
            <p:ph type="sldNum" sz="quarter" idx="12"/>
          </p:nvPr>
        </p:nvSpPr>
        <p:spPr/>
        <p:txBody>
          <a:bodyPr/>
          <a:lstStyle/>
          <a:p>
            <a:fld id="{1CE585A4-21E8-448D-A1BD-722A3BA3E757}" type="slidenum">
              <a:rPr lang="en-US" smtClean="0"/>
              <a:t>11</a:t>
            </a:fld>
            <a:endParaRPr lang="en-US"/>
          </a:p>
        </p:txBody>
      </p:sp>
    </p:spTree>
    <p:extLst>
      <p:ext uri="{BB962C8B-B14F-4D97-AF65-F5344CB8AC3E}">
        <p14:creationId xmlns:p14="http://schemas.microsoft.com/office/powerpoint/2010/main" val="1414351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TF Mask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Narrowband Assumption:</a:t>
                </a:r>
              </a:p>
              <a:p>
                <a:pPr lvl="1"/>
                <a:r>
                  <a:rPr lang="en-US" dirty="0"/>
                  <a:t>Time Delay of </a:t>
                </a:r>
                <a14:m>
                  <m:oMath xmlns:m="http://schemas.openxmlformats.org/officeDocument/2006/math">
                    <m:r>
                      <a:rPr lang="en-US" i="1">
                        <a:latin typeface="Cambria Math" panose="02040503050406030204" pitchFamily="18" charset="0"/>
                      </a:rPr>
                      <m:t>𝛿</m:t>
                    </m:r>
                  </m:oMath>
                </a14:m>
                <a:r>
                  <a:rPr lang="en-US" dirty="0"/>
                  <a:t> = Phase Shift of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𝜔𝛿</m:t>
                    </m:r>
                  </m:oMath>
                </a14:m>
                <a:r>
                  <a:rPr lang="en-US" dirty="0"/>
                  <a:t> at </a:t>
                </a:r>
                <a:r>
                  <a:rPr lang="en-US" b="1" dirty="0"/>
                  <a:t>each TF bin</a:t>
                </a:r>
              </a:p>
              <a:p>
                <a:r>
                  <a:rPr lang="en-US" dirty="0"/>
                  <a:t>Finding the Phase Difference </a:t>
                </a:r>
                <a14:m>
                  <m:oMath xmlns:m="http://schemas.openxmlformats.org/officeDocument/2006/math">
                    <m:r>
                      <a:rPr lang="en-US" i="1" dirty="0">
                        <a:latin typeface="Cambria Math" panose="02040503050406030204" pitchFamily="18" charset="0"/>
                      </a:rPr>
                      <m:t>𝜙</m:t>
                    </m:r>
                    <m:r>
                      <a:rPr lang="en-US" b="0" i="1" dirty="0" smtClean="0">
                        <a:latin typeface="Cambria Math" panose="02040503050406030204" pitchFamily="18" charset="0"/>
                      </a:rPr>
                      <m:t>(</m:t>
                    </m:r>
                    <m:r>
                      <a:rPr lang="en-US" b="0" i="1" dirty="0" smtClean="0">
                        <a:latin typeface="Cambria Math" panose="02040503050406030204" pitchFamily="18" charset="0"/>
                      </a:rPr>
                      <m:t>𝜏</m:t>
                    </m:r>
                    <m:r>
                      <a:rPr lang="en-US" b="0" i="1" dirty="0" smtClean="0">
                        <a:latin typeface="Cambria Math" panose="02040503050406030204" pitchFamily="18" charset="0"/>
                      </a:rPr>
                      <m:t>,</m:t>
                    </m:r>
                    <m:r>
                      <a:rPr lang="en-US" b="0" i="1" dirty="0" smtClean="0">
                        <a:latin typeface="Cambria Math" panose="02040503050406030204" pitchFamily="18" charset="0"/>
                      </a:rPr>
                      <m:t>𝜔</m:t>
                    </m:r>
                    <m:r>
                      <a:rPr lang="en-US" b="0" i="1" dirty="0" smtClean="0">
                        <a:latin typeface="Cambria Math" panose="02040503050406030204" pitchFamily="18" charset="0"/>
                      </a:rPr>
                      <m:t>) </m:t>
                    </m:r>
                  </m:oMath>
                </a14:m>
                <a:r>
                  <a:rPr lang="en-US" dirty="0"/>
                  <a:t>between two microphones at each TF bin</a:t>
                </a:r>
                <a:endParaRPr lang="en-US" dirty="0">
                  <a:sym typeface="Wingdings" panose="05000000000000000000" pitchFamily="2" charset="2"/>
                </a:endParaRPr>
              </a:p>
              <a:p>
                <a:pPr marL="0" indent="0">
                  <a:buNone/>
                </a:pPr>
                <a:r>
                  <a:rPr lang="en-US" dirty="0">
                    <a:sym typeface="Wingdings" panose="05000000000000000000" pitchFamily="2" charset="2"/>
                  </a:rPr>
                  <a:t> Estimate the Time Difference of Arrival (TDOA) of each TF bin</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dirty="0" smtClean="0">
                              <a:latin typeface="Cambria Math" panose="02040503050406030204" pitchFamily="18" charset="0"/>
                            </a:rPr>
                          </m:ctrlPr>
                        </m:accPr>
                        <m:e>
                          <m:r>
                            <a:rPr lang="en-US" i="1" dirty="0">
                              <a:latin typeface="Cambria Math" panose="02040503050406030204" pitchFamily="18" charset="0"/>
                            </a:rPr>
                            <m:t>𝛿</m:t>
                          </m:r>
                        </m:e>
                      </m:acc>
                      <m:r>
                        <a:rPr lang="en-US" i="1" dirty="0">
                          <a:latin typeface="Cambria Math" panose="02040503050406030204" pitchFamily="18" charset="0"/>
                        </a:rPr>
                        <m:t>(</m:t>
                      </m:r>
                      <m:r>
                        <a:rPr lang="en-US" i="1" dirty="0">
                          <a:latin typeface="Cambria Math" panose="02040503050406030204" pitchFamily="18" charset="0"/>
                        </a:rPr>
                        <m:t>𝜏</m:t>
                      </m:r>
                      <m:r>
                        <a:rPr lang="en-US" i="1" dirty="0">
                          <a:latin typeface="Cambria Math" panose="02040503050406030204" pitchFamily="18" charset="0"/>
                        </a:rPr>
                        <m:t>,</m:t>
                      </m:r>
                      <m:r>
                        <a:rPr lang="en-US" i="1" dirty="0">
                          <a:latin typeface="Cambria Math" panose="02040503050406030204" pitchFamily="18" charset="0"/>
                        </a:rPr>
                        <m:t>𝜔</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𝜙</m:t>
                          </m:r>
                          <m:r>
                            <a:rPr lang="en-US" i="1" dirty="0">
                              <a:latin typeface="Cambria Math" panose="02040503050406030204" pitchFamily="18" charset="0"/>
                            </a:rPr>
                            <m:t>(</m:t>
                          </m:r>
                          <m:r>
                            <a:rPr lang="en-US" i="1" dirty="0">
                              <a:latin typeface="Cambria Math" panose="02040503050406030204" pitchFamily="18" charset="0"/>
                            </a:rPr>
                            <m:t>𝜏</m:t>
                          </m:r>
                          <m:r>
                            <a:rPr lang="en-US" i="1" dirty="0">
                              <a:latin typeface="Cambria Math" panose="02040503050406030204" pitchFamily="18" charset="0"/>
                            </a:rPr>
                            <m:t>,</m:t>
                          </m:r>
                          <m:r>
                            <a:rPr lang="en-US" i="1" dirty="0">
                              <a:latin typeface="Cambria Math" panose="02040503050406030204" pitchFamily="18" charset="0"/>
                            </a:rPr>
                            <m:t>𝜔</m:t>
                          </m:r>
                          <m:r>
                            <a:rPr lang="en-US" i="1" dirty="0">
                              <a:latin typeface="Cambria Math" panose="02040503050406030204" pitchFamily="18" charset="0"/>
                            </a:rPr>
                            <m:t>)</m:t>
                          </m:r>
                        </m:num>
                        <m:den>
                          <m:r>
                            <a:rPr lang="en-US" i="1" dirty="0">
                              <a:latin typeface="Cambria Math" panose="02040503050406030204" pitchFamily="18" charset="0"/>
                            </a:rPr>
                            <m:t>𝜔</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2121" t="-5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31A5264-1BCE-4F0F-A884-F3F644C48C8D}"/>
              </a:ext>
            </a:extLst>
          </p:cNvPr>
          <p:cNvSpPr>
            <a:spLocks noGrp="1"/>
          </p:cNvSpPr>
          <p:nvPr>
            <p:ph type="sldNum" sz="quarter" idx="12"/>
          </p:nvPr>
        </p:nvSpPr>
        <p:spPr/>
        <p:txBody>
          <a:bodyPr/>
          <a:lstStyle/>
          <a:p>
            <a:fld id="{1CE585A4-21E8-448D-A1BD-722A3BA3E757}" type="slidenum">
              <a:rPr lang="en-US" smtClean="0"/>
              <a:t>12</a:t>
            </a:fld>
            <a:endParaRPr lang="en-US"/>
          </a:p>
        </p:txBody>
      </p:sp>
    </p:spTree>
    <p:extLst>
      <p:ext uri="{BB962C8B-B14F-4D97-AF65-F5344CB8AC3E}">
        <p14:creationId xmlns:p14="http://schemas.microsoft.com/office/powerpoint/2010/main" val="2993683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a:t>
            </a:r>
          </a:p>
        </p:txBody>
      </p:sp>
      <p:sp>
        <p:nvSpPr>
          <p:cNvPr id="3" name="Content Placeholder 2"/>
          <p:cNvSpPr>
            <a:spLocks noGrp="1"/>
          </p:cNvSpPr>
          <p:nvPr>
            <p:ph idx="1"/>
          </p:nvPr>
        </p:nvSpPr>
        <p:spPr/>
        <p:txBody>
          <a:bodyPr/>
          <a:lstStyle/>
          <a:p>
            <a:r>
              <a:rPr lang="en-US" dirty="0"/>
              <a:t>Iterative process to minimize the total within-cluster Euclidean distances</a:t>
            </a:r>
          </a:p>
          <a:p>
            <a:r>
              <a:rPr lang="en-US" dirty="0"/>
              <a:t>Each TF point was assigned to one cluster</a:t>
            </a:r>
          </a:p>
          <a:p>
            <a:r>
              <a:rPr lang="en-US" dirty="0"/>
              <a:t>A cluster corresponds to a speaker</a:t>
            </a:r>
          </a:p>
          <a:p>
            <a:endParaRPr lang="en-US" dirty="0"/>
          </a:p>
        </p:txBody>
      </p:sp>
      <p:sp>
        <p:nvSpPr>
          <p:cNvPr id="4" name="Slide Number Placeholder 3">
            <a:extLst>
              <a:ext uri="{FF2B5EF4-FFF2-40B4-BE49-F238E27FC236}">
                <a16:creationId xmlns:a16="http://schemas.microsoft.com/office/drawing/2014/main" id="{A2D7DCD8-9203-4492-BAF4-A7544CD453A4}"/>
              </a:ext>
            </a:extLst>
          </p:cNvPr>
          <p:cNvSpPr>
            <a:spLocks noGrp="1"/>
          </p:cNvSpPr>
          <p:nvPr>
            <p:ph type="sldNum" sz="quarter" idx="12"/>
          </p:nvPr>
        </p:nvSpPr>
        <p:spPr/>
        <p:txBody>
          <a:bodyPr/>
          <a:lstStyle/>
          <a:p>
            <a:fld id="{1CE585A4-21E8-448D-A1BD-722A3BA3E757}" type="slidenum">
              <a:rPr lang="en-US" smtClean="0"/>
              <a:t>13</a:t>
            </a:fld>
            <a:endParaRPr lang="en-US"/>
          </a:p>
        </p:txBody>
      </p:sp>
    </p:spTree>
    <p:extLst>
      <p:ext uri="{BB962C8B-B14F-4D97-AF65-F5344CB8AC3E}">
        <p14:creationId xmlns:p14="http://schemas.microsoft.com/office/powerpoint/2010/main" val="2645766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Fuzzy c-means Clustering</a:t>
            </a:r>
          </a:p>
        </p:txBody>
      </p:sp>
      <p:sp>
        <p:nvSpPr>
          <p:cNvPr id="3" name="Content Placeholder 2"/>
          <p:cNvSpPr>
            <a:spLocks noGrp="1"/>
          </p:cNvSpPr>
          <p:nvPr>
            <p:ph idx="1"/>
          </p:nvPr>
        </p:nvSpPr>
        <p:spPr/>
        <p:txBody>
          <a:bodyPr/>
          <a:lstStyle/>
          <a:p>
            <a:r>
              <a:rPr lang="en-US" b="1" dirty="0"/>
              <a:t>Approximately W-DO</a:t>
            </a:r>
          </a:p>
          <a:p>
            <a:pPr lvl="1">
              <a:buFont typeface="Wingdings" panose="05000000000000000000" pitchFamily="2" charset="2"/>
              <a:buChar char="è"/>
            </a:pPr>
            <a:r>
              <a:rPr lang="en-US" dirty="0">
                <a:sym typeface="Wingdings" panose="05000000000000000000" pitchFamily="2" charset="2"/>
              </a:rPr>
              <a:t>Each TF bin has chance to be occupied by more than one source</a:t>
            </a:r>
            <a:endParaRPr lang="en-US" b="1" dirty="0"/>
          </a:p>
          <a:p>
            <a:r>
              <a:rPr lang="en-US" dirty="0"/>
              <a:t>Each TF point now assigned a membership value to each cluster,  indicating how likely it is to be in this cluster</a:t>
            </a:r>
          </a:p>
          <a:p>
            <a:endParaRPr lang="en-US" dirty="0"/>
          </a:p>
        </p:txBody>
      </p:sp>
      <p:sp>
        <p:nvSpPr>
          <p:cNvPr id="4" name="Slide Number Placeholder 3">
            <a:extLst>
              <a:ext uri="{FF2B5EF4-FFF2-40B4-BE49-F238E27FC236}">
                <a16:creationId xmlns:a16="http://schemas.microsoft.com/office/drawing/2014/main" id="{E1B56301-338A-47CB-98A6-CF8C6805007C}"/>
              </a:ext>
            </a:extLst>
          </p:cNvPr>
          <p:cNvSpPr>
            <a:spLocks noGrp="1"/>
          </p:cNvSpPr>
          <p:nvPr>
            <p:ph type="sldNum" sz="quarter" idx="12"/>
          </p:nvPr>
        </p:nvSpPr>
        <p:spPr/>
        <p:txBody>
          <a:bodyPr/>
          <a:lstStyle/>
          <a:p>
            <a:fld id="{1CE585A4-21E8-448D-A1BD-722A3BA3E757}" type="slidenum">
              <a:rPr lang="en-US" smtClean="0"/>
              <a:t>14</a:t>
            </a:fld>
            <a:endParaRPr lang="en-US"/>
          </a:p>
        </p:txBody>
      </p:sp>
    </p:spTree>
    <p:extLst>
      <p:ext uri="{BB962C8B-B14F-4D97-AF65-F5344CB8AC3E}">
        <p14:creationId xmlns:p14="http://schemas.microsoft.com/office/powerpoint/2010/main" val="2832030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(Anechoic)</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94267857"/>
              </p:ext>
            </p:extLst>
          </p:nvPr>
        </p:nvGraphicFramePr>
        <p:xfrm>
          <a:off x="1096963" y="1366839"/>
          <a:ext cx="10058400" cy="4741117"/>
        </p:xfrm>
        <a:graphic>
          <a:graphicData uri="http://schemas.openxmlformats.org/drawingml/2006/table">
            <a:tbl>
              <a:tblPr bandRow="1">
                <a:tableStyleId>{5C22544A-7EE6-4342-B048-85BDC9FD1C3A}</a:tableStyleId>
              </a:tblPr>
              <a:tblGrid>
                <a:gridCol w="3352800">
                  <a:extLst>
                    <a:ext uri="{9D8B030D-6E8A-4147-A177-3AD203B41FA5}">
                      <a16:colId xmlns:a16="http://schemas.microsoft.com/office/drawing/2014/main" val="2426485085"/>
                    </a:ext>
                  </a:extLst>
                </a:gridCol>
                <a:gridCol w="3352800">
                  <a:extLst>
                    <a:ext uri="{9D8B030D-6E8A-4147-A177-3AD203B41FA5}">
                      <a16:colId xmlns:a16="http://schemas.microsoft.com/office/drawing/2014/main" val="3520470083"/>
                    </a:ext>
                  </a:extLst>
                </a:gridCol>
                <a:gridCol w="3352800">
                  <a:extLst>
                    <a:ext uri="{9D8B030D-6E8A-4147-A177-3AD203B41FA5}">
                      <a16:colId xmlns:a16="http://schemas.microsoft.com/office/drawing/2014/main" val="3244635643"/>
                    </a:ext>
                  </a:extLst>
                </a:gridCol>
              </a:tblGrid>
              <a:tr h="3717627">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46971861"/>
                  </a:ext>
                </a:extLst>
              </a:tr>
              <a:tr h="1023490">
                <a:tc>
                  <a:txBody>
                    <a:bodyPr/>
                    <a:lstStyle/>
                    <a:p>
                      <a:pPr algn="ctr"/>
                      <a:r>
                        <a:rPr lang="en-US" sz="2400" dirty="0"/>
                        <a:t>Original Source</a:t>
                      </a:r>
                    </a:p>
                  </a:txBody>
                  <a:tcPr/>
                </a:tc>
                <a:tc>
                  <a:txBody>
                    <a:bodyPr/>
                    <a:lstStyle/>
                    <a:p>
                      <a:pPr algn="ctr"/>
                      <a:r>
                        <a:rPr lang="en-US" sz="2400" dirty="0"/>
                        <a:t>K-means Clustering</a:t>
                      </a:r>
                    </a:p>
                  </a:txBody>
                  <a:tcPr/>
                </a:tc>
                <a:tc>
                  <a:txBody>
                    <a:bodyPr/>
                    <a:lstStyle/>
                    <a:p>
                      <a:pPr algn="ctr"/>
                      <a:r>
                        <a:rPr lang="en-US" sz="2400" dirty="0"/>
                        <a:t>Fuzzy</a:t>
                      </a:r>
                      <a:r>
                        <a:rPr lang="en-US" sz="2400" baseline="0" dirty="0"/>
                        <a:t> c-means Clustering</a:t>
                      </a:r>
                      <a:endParaRPr lang="en-US" sz="2400" dirty="0"/>
                    </a:p>
                  </a:txBody>
                  <a:tcPr/>
                </a:tc>
                <a:extLst>
                  <a:ext uri="{0D108BD9-81ED-4DB2-BD59-A6C34878D82A}">
                    <a16:rowId xmlns:a16="http://schemas.microsoft.com/office/drawing/2014/main" val="3002685389"/>
                  </a:ext>
                </a:extLst>
              </a:tr>
            </a:tbl>
          </a:graphicData>
        </a:graphic>
      </p:graphicFrame>
      <p:pic>
        <p:nvPicPr>
          <p:cNvPr id="6" name="Picture 5"/>
          <p:cNvPicPr>
            <a:picLocks noChangeAspect="1"/>
          </p:cNvPicPr>
          <p:nvPr/>
        </p:nvPicPr>
        <p:blipFill rotWithShape="1">
          <a:blip r:embed="rId9">
            <a:extLst>
              <a:ext uri="{28A0092B-C50C-407E-A947-70E740481C1C}">
                <a14:useLocalDpi xmlns:a14="http://schemas.microsoft.com/office/drawing/2010/main" val="0"/>
              </a:ext>
            </a:extLst>
          </a:blip>
          <a:srcRect r="16210"/>
          <a:stretch/>
        </p:blipFill>
        <p:spPr>
          <a:xfrm>
            <a:off x="7888884" y="1597688"/>
            <a:ext cx="3266479" cy="3139205"/>
          </a:xfrm>
          <a:prstGeom prst="rect">
            <a:avLst/>
          </a:prstGeom>
        </p:spPr>
      </p:pic>
      <p:pic>
        <p:nvPicPr>
          <p:cNvPr id="7" name="Picture 6"/>
          <p:cNvPicPr>
            <a:picLocks noChangeAspect="1"/>
          </p:cNvPicPr>
          <p:nvPr/>
        </p:nvPicPr>
        <p:blipFill rotWithShape="1">
          <a:blip r:embed="rId10">
            <a:extLst>
              <a:ext uri="{28A0092B-C50C-407E-A947-70E740481C1C}">
                <a14:useLocalDpi xmlns:a14="http://schemas.microsoft.com/office/drawing/2010/main" val="0"/>
              </a:ext>
            </a:extLst>
          </a:blip>
          <a:srcRect r="17027"/>
          <a:stretch/>
        </p:blipFill>
        <p:spPr>
          <a:xfrm>
            <a:off x="4552832" y="1597687"/>
            <a:ext cx="3234642" cy="3139205"/>
          </a:xfrm>
          <a:prstGeom prst="rect">
            <a:avLst/>
          </a:prstGeom>
        </p:spPr>
      </p:pic>
      <p:pic>
        <p:nvPicPr>
          <p:cNvPr id="8" name="Picture 7"/>
          <p:cNvPicPr>
            <a:picLocks noChangeAspect="1"/>
          </p:cNvPicPr>
          <p:nvPr/>
        </p:nvPicPr>
        <p:blipFill rotWithShape="1">
          <a:blip r:embed="rId11">
            <a:extLst>
              <a:ext uri="{28A0092B-C50C-407E-A947-70E740481C1C}">
                <a14:useLocalDpi xmlns:a14="http://schemas.microsoft.com/office/drawing/2010/main" val="0"/>
              </a:ext>
            </a:extLst>
          </a:blip>
          <a:srcRect r="21183"/>
          <a:stretch/>
        </p:blipFill>
        <p:spPr>
          <a:xfrm>
            <a:off x="1184943" y="1597687"/>
            <a:ext cx="3266479" cy="3139205"/>
          </a:xfrm>
          <a:prstGeom prst="rect">
            <a:avLst/>
          </a:prstGeom>
        </p:spPr>
      </p:pic>
      <p:pic>
        <p:nvPicPr>
          <p:cNvPr id="9" name="2l_zoomed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5951871" y="5545346"/>
            <a:ext cx="436563" cy="436562"/>
          </a:xfrm>
          <a:prstGeom prst="rect">
            <a:avLst/>
          </a:prstGeom>
        </p:spPr>
      </p:pic>
      <p:pic>
        <p:nvPicPr>
          <p:cNvPr id="10" name="1s_src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2599900" y="5545346"/>
            <a:ext cx="436563" cy="436562"/>
          </a:xfrm>
          <a:prstGeom prst="rect">
            <a:avLst/>
          </a:prstGeom>
        </p:spPr>
      </p:pic>
      <p:pic>
        <p:nvPicPr>
          <p:cNvPr id="11" name="2l_zoomed1">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9303842" y="5545346"/>
            <a:ext cx="436562" cy="436562"/>
          </a:xfrm>
          <a:prstGeom prst="rect">
            <a:avLst/>
          </a:prstGeom>
        </p:spPr>
      </p:pic>
      <p:sp>
        <p:nvSpPr>
          <p:cNvPr id="3" name="Slide Number Placeholder 2">
            <a:extLst>
              <a:ext uri="{FF2B5EF4-FFF2-40B4-BE49-F238E27FC236}">
                <a16:creationId xmlns:a16="http://schemas.microsoft.com/office/drawing/2014/main" id="{1108F4D9-B8EF-4A39-B558-6A1EE6D2E7B6}"/>
              </a:ext>
            </a:extLst>
          </p:cNvPr>
          <p:cNvSpPr>
            <a:spLocks noGrp="1"/>
          </p:cNvSpPr>
          <p:nvPr>
            <p:ph type="sldNum" sz="quarter" idx="12"/>
          </p:nvPr>
        </p:nvSpPr>
        <p:spPr/>
        <p:txBody>
          <a:bodyPr/>
          <a:lstStyle/>
          <a:p>
            <a:fld id="{1CE585A4-21E8-448D-A1BD-722A3BA3E757}" type="slidenum">
              <a:rPr lang="en-US" smtClean="0"/>
              <a:t>15</a:t>
            </a:fld>
            <a:endParaRPr lang="en-US"/>
          </a:p>
        </p:txBody>
      </p:sp>
    </p:spTree>
    <p:extLst>
      <p:ext uri="{BB962C8B-B14F-4D97-AF65-F5344CB8AC3E}">
        <p14:creationId xmlns:p14="http://schemas.microsoft.com/office/powerpoint/2010/main" val="8366834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6"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audio>
              <p:cMediaNode vol="80000">
                <p:cTn id="8" fill="hold" display="0">
                  <p:stCondLst>
                    <p:cond delay="indefinite"/>
                  </p:stCondLst>
                  <p:endCondLst>
                    <p:cond evt="onStopAudio" delay="0">
                      <p:tgtEl>
                        <p:sldTgt/>
                      </p:tgtEl>
                    </p:cond>
                  </p:endCondLst>
                </p:cTn>
                <p:tgtEl>
                  <p:spTgt spid="10"/>
                </p:tgtEl>
              </p:cMediaNode>
            </p:audio>
            <p:seq concurrent="1" nextAc="seek">
              <p:cTn id="9" restart="whenNotActive" fill="hold" evtFilter="cancelBubble" nodeType="interactiveSeq">
                <p:stCondLst>
                  <p:cond evt="onClick" delay="0">
                    <p:tgtEl>
                      <p:spTgt spid="11"/>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2716" fill="hold"/>
                                        <p:tgtEl>
                                          <p:spTgt spid="11"/>
                                        </p:tgtEl>
                                      </p:cBhvr>
                                    </p:cmd>
                                  </p:childTnLst>
                                </p:cTn>
                              </p:par>
                            </p:childTnLst>
                          </p:cTn>
                        </p:par>
                      </p:childTnLst>
                    </p:cTn>
                  </p:par>
                </p:childTnLst>
              </p:cTn>
              <p:nextCondLst>
                <p:cond evt="onClick" delay="0">
                  <p:tgtEl>
                    <p:spTgt spid="11"/>
                  </p:tgtEl>
                </p:cond>
              </p:nextCondLst>
            </p:seq>
            <p:audio>
              <p:cMediaNode vol="80000">
                <p:cTn id="14"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 FCM</a:t>
            </a:r>
          </a:p>
        </p:txBody>
      </p:sp>
      <p:sp>
        <p:nvSpPr>
          <p:cNvPr id="3" name="Content Placeholder 2"/>
          <p:cNvSpPr>
            <a:spLocks noGrp="1"/>
          </p:cNvSpPr>
          <p:nvPr>
            <p:ph idx="1"/>
          </p:nvPr>
        </p:nvSpPr>
        <p:spPr/>
        <p:txBody>
          <a:bodyPr/>
          <a:lstStyle/>
          <a:p>
            <a:r>
              <a:rPr lang="en-US" dirty="0"/>
              <a:t>Delay estimate at each TF bin is erratic due to reverberation and noise</a:t>
            </a:r>
          </a:p>
          <a:p>
            <a:r>
              <a:rPr lang="en-US" dirty="0"/>
              <a:t>Confidence Level at each TF bin for Clustering</a:t>
            </a:r>
          </a:p>
          <a:p>
            <a:pPr lvl="1"/>
            <a:r>
              <a:rPr lang="en-US" b="1" dirty="0"/>
              <a:t>Variance</a:t>
            </a:r>
          </a:p>
          <a:p>
            <a:pPr lvl="1"/>
            <a:r>
              <a:rPr lang="en-US" b="1" dirty="0"/>
              <a:t>Signal-to-Noise Ratio (SNR)</a:t>
            </a:r>
          </a:p>
        </p:txBody>
      </p:sp>
      <p:sp>
        <p:nvSpPr>
          <p:cNvPr id="4" name="Slide Number Placeholder 3">
            <a:extLst>
              <a:ext uri="{FF2B5EF4-FFF2-40B4-BE49-F238E27FC236}">
                <a16:creationId xmlns:a16="http://schemas.microsoft.com/office/drawing/2014/main" id="{37829C5A-9D00-4F52-9555-C3CFD73D61EF}"/>
              </a:ext>
            </a:extLst>
          </p:cNvPr>
          <p:cNvSpPr>
            <a:spLocks noGrp="1"/>
          </p:cNvSpPr>
          <p:nvPr>
            <p:ph type="sldNum" sz="quarter" idx="12"/>
          </p:nvPr>
        </p:nvSpPr>
        <p:spPr/>
        <p:txBody>
          <a:bodyPr/>
          <a:lstStyle/>
          <a:p>
            <a:fld id="{1CE585A4-21E8-448D-A1BD-722A3BA3E757}" type="slidenum">
              <a:rPr lang="en-US" smtClean="0"/>
              <a:t>16</a:t>
            </a:fld>
            <a:endParaRPr lang="en-US"/>
          </a:p>
        </p:txBody>
      </p:sp>
    </p:spTree>
    <p:extLst>
      <p:ext uri="{BB962C8B-B14F-4D97-AF65-F5344CB8AC3E}">
        <p14:creationId xmlns:p14="http://schemas.microsoft.com/office/powerpoint/2010/main" val="53267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(RT = 200ms)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6314655"/>
              </p:ext>
            </p:extLst>
          </p:nvPr>
        </p:nvGraphicFramePr>
        <p:xfrm>
          <a:off x="1096963" y="1366839"/>
          <a:ext cx="10058400" cy="4741117"/>
        </p:xfrm>
        <a:graphic>
          <a:graphicData uri="http://schemas.openxmlformats.org/drawingml/2006/table">
            <a:tbl>
              <a:tblPr bandRow="1">
                <a:tableStyleId>{5C22544A-7EE6-4342-B048-85BDC9FD1C3A}</a:tableStyleId>
              </a:tblPr>
              <a:tblGrid>
                <a:gridCol w="3352800">
                  <a:extLst>
                    <a:ext uri="{9D8B030D-6E8A-4147-A177-3AD203B41FA5}">
                      <a16:colId xmlns:a16="http://schemas.microsoft.com/office/drawing/2014/main" val="2426485085"/>
                    </a:ext>
                  </a:extLst>
                </a:gridCol>
                <a:gridCol w="3352800">
                  <a:extLst>
                    <a:ext uri="{9D8B030D-6E8A-4147-A177-3AD203B41FA5}">
                      <a16:colId xmlns:a16="http://schemas.microsoft.com/office/drawing/2014/main" val="3520470083"/>
                    </a:ext>
                  </a:extLst>
                </a:gridCol>
                <a:gridCol w="3352800">
                  <a:extLst>
                    <a:ext uri="{9D8B030D-6E8A-4147-A177-3AD203B41FA5}">
                      <a16:colId xmlns:a16="http://schemas.microsoft.com/office/drawing/2014/main" val="3244635643"/>
                    </a:ext>
                  </a:extLst>
                </a:gridCol>
              </a:tblGrid>
              <a:tr h="3717627">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46971861"/>
                  </a:ext>
                </a:extLst>
              </a:tr>
              <a:tr h="1023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FCM</a:t>
                      </a:r>
                    </a:p>
                    <a:p>
                      <a:pPr algn="ctr"/>
                      <a:endParaRPr 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Weighted FCM (Variance)</a:t>
                      </a:r>
                    </a:p>
                    <a:p>
                      <a:pPr algn="ctr"/>
                      <a:endParaRPr lang="en-US" sz="2400" dirty="0"/>
                    </a:p>
                  </a:txBody>
                  <a:tcPr/>
                </a:tc>
                <a:tc>
                  <a:txBody>
                    <a:bodyPr/>
                    <a:lstStyle/>
                    <a:p>
                      <a:pPr algn="ctr"/>
                      <a:r>
                        <a:rPr lang="en-US" sz="2400" dirty="0"/>
                        <a:t>Weighted FCM (SNR)</a:t>
                      </a:r>
                    </a:p>
                  </a:txBody>
                  <a:tcPr/>
                </a:tc>
                <a:extLst>
                  <a:ext uri="{0D108BD9-81ED-4DB2-BD59-A6C34878D82A}">
                    <a16:rowId xmlns:a16="http://schemas.microsoft.com/office/drawing/2014/main" val="3002685389"/>
                  </a:ext>
                </a:extLst>
              </a:tr>
            </a:tbl>
          </a:graphicData>
        </a:graphic>
      </p:graphicFrame>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r="16210"/>
          <a:stretch/>
        </p:blipFill>
        <p:spPr>
          <a:xfrm>
            <a:off x="4476181" y="1597684"/>
            <a:ext cx="3266480" cy="3139205"/>
          </a:xfrm>
          <a:prstGeom prst="rect">
            <a:avLst/>
          </a:prstGeom>
        </p:spPr>
      </p:pic>
      <p:pic>
        <p:nvPicPr>
          <p:cNvPr id="7" name="Picture 6"/>
          <p:cNvPicPr>
            <a:picLocks noChangeAspect="1"/>
          </p:cNvPicPr>
          <p:nvPr/>
        </p:nvPicPr>
        <p:blipFill rotWithShape="1">
          <a:blip r:embed="rId8">
            <a:extLst>
              <a:ext uri="{28A0092B-C50C-407E-A947-70E740481C1C}">
                <a14:useLocalDpi xmlns:a14="http://schemas.microsoft.com/office/drawing/2010/main" val="0"/>
              </a:ext>
            </a:extLst>
          </a:blip>
          <a:srcRect r="17069"/>
          <a:stretch/>
        </p:blipFill>
        <p:spPr>
          <a:xfrm>
            <a:off x="1096962" y="1597685"/>
            <a:ext cx="3232998" cy="3139205"/>
          </a:xfrm>
          <a:prstGeom prst="rect">
            <a:avLst/>
          </a:prstGeom>
        </p:spPr>
      </p:pic>
      <p:pic>
        <p:nvPicPr>
          <p:cNvPr id="3" name="2l_zoomed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907881" y="5572125"/>
            <a:ext cx="436563" cy="436563"/>
          </a:xfrm>
          <a:prstGeom prst="rect">
            <a:avLst/>
          </a:prstGeom>
        </p:spPr>
      </p:pic>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r="16369"/>
          <a:stretch/>
        </p:blipFill>
        <p:spPr>
          <a:xfrm>
            <a:off x="7888882" y="1597684"/>
            <a:ext cx="3266481" cy="3145156"/>
          </a:xfrm>
          <a:prstGeom prst="rect">
            <a:avLst/>
          </a:prstGeom>
        </p:spPr>
      </p:pic>
      <p:pic>
        <p:nvPicPr>
          <p:cNvPr id="16" name="2l_zoomed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9303840" y="5572125"/>
            <a:ext cx="436563" cy="436563"/>
          </a:xfrm>
          <a:prstGeom prst="rect">
            <a:avLst/>
          </a:prstGeom>
        </p:spPr>
      </p:pic>
      <p:sp>
        <p:nvSpPr>
          <p:cNvPr id="8" name="Slide Number Placeholder 7">
            <a:extLst>
              <a:ext uri="{FF2B5EF4-FFF2-40B4-BE49-F238E27FC236}">
                <a16:creationId xmlns:a16="http://schemas.microsoft.com/office/drawing/2014/main" id="{3A3BC86E-31BF-4EBD-A702-1B46893CE985}"/>
              </a:ext>
            </a:extLst>
          </p:cNvPr>
          <p:cNvSpPr>
            <a:spLocks noGrp="1"/>
          </p:cNvSpPr>
          <p:nvPr>
            <p:ph type="sldNum" sz="quarter" idx="12"/>
          </p:nvPr>
        </p:nvSpPr>
        <p:spPr/>
        <p:txBody>
          <a:bodyPr/>
          <a:lstStyle/>
          <a:p>
            <a:fld id="{1CE585A4-21E8-448D-A1BD-722A3BA3E757}" type="slidenum">
              <a:rPr lang="en-US" smtClean="0"/>
              <a:t>17</a:t>
            </a:fld>
            <a:endParaRPr lang="en-US"/>
          </a:p>
        </p:txBody>
      </p:sp>
    </p:spTree>
    <p:extLst>
      <p:ext uri="{BB962C8B-B14F-4D97-AF65-F5344CB8AC3E}">
        <p14:creationId xmlns:p14="http://schemas.microsoft.com/office/powerpoint/2010/main" val="7277894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6" fill="hold"/>
                                        <p:tgtEl>
                                          <p:spTgt spid="3"/>
                                        </p:tgtEl>
                                      </p:cBhvr>
                                    </p:cmd>
                                  </p:childTnLst>
                                </p:cTn>
                              </p:par>
                            </p:childTnLst>
                          </p:cTn>
                        </p:par>
                      </p:childTnLst>
                    </p:cTn>
                  </p:par>
                </p:childTnLst>
              </p:cTn>
              <p:nextCondLst>
                <p:cond evt="onClick" delay="0">
                  <p:tgtEl>
                    <p:spTgt spid="3"/>
                  </p:tgtEl>
                </p:cond>
              </p:nextCondLst>
            </p:seq>
            <p:audio>
              <p:cMediaNode vol="100000">
                <p:cTn id="7" fill="hold" display="0">
                  <p:stCondLst>
                    <p:cond delay="indefinite"/>
                  </p:stCondLst>
                  <p:endCondLst>
                    <p:cond evt="onStopAudio" delay="0">
                      <p:tgtEl>
                        <p:sldTgt/>
                      </p:tgtEl>
                    </p:cond>
                  </p:endCondLst>
                </p:cTn>
                <p:tgtEl>
                  <p:spTgt spid="3"/>
                </p:tgtEl>
              </p:cMediaNode>
            </p:audi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716" fill="hold"/>
                                        <p:tgtEl>
                                          <p:spTgt spid="16"/>
                                        </p:tgtEl>
                                      </p:cBhvr>
                                    </p:cmd>
                                  </p:childTnLst>
                                </p:cTn>
                              </p:par>
                            </p:childTnLst>
                          </p:cTn>
                        </p:par>
                      </p:childTnLst>
                    </p:cTn>
                  </p:par>
                </p:childTnLst>
              </p:cTn>
              <p:nextCondLst>
                <p:cond evt="onClick" delay="0">
                  <p:tgtEl>
                    <p:spTgt spid="16"/>
                  </p:tgtEl>
                </p:cond>
              </p:nextCondLst>
            </p:seq>
            <p:audio>
              <p:cMediaNode vol="80000">
                <p:cTn id="13" fill="hold" display="0">
                  <p:stCondLst>
                    <p:cond delay="indefinite"/>
                  </p:stCondLst>
                  <p:endCondLst>
                    <p:cond evt="onStopAudio" delay="0">
                      <p:tgtEl>
                        <p:sldTgt/>
                      </p:tgtEl>
                    </p:cond>
                  </p:endCondLst>
                </p:cTn>
                <p:tgtEl>
                  <p:spTgt spid="1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p>
        </p:txBody>
      </p:sp>
      <p:sp>
        <p:nvSpPr>
          <p:cNvPr id="3" name="Content Placeholder 2"/>
          <p:cNvSpPr>
            <a:spLocks noGrp="1"/>
          </p:cNvSpPr>
          <p:nvPr>
            <p:ph idx="1"/>
          </p:nvPr>
        </p:nvSpPr>
        <p:spPr/>
        <p:txBody>
          <a:bodyPr/>
          <a:lstStyle/>
          <a:p>
            <a:r>
              <a:rPr lang="en-US" dirty="0"/>
              <a:t>Speech Intelligibility  </a:t>
            </a:r>
          </a:p>
          <a:p>
            <a:pPr lvl="1"/>
            <a:r>
              <a:rPr lang="en-US" dirty="0"/>
              <a:t>“How many words could you hear?”</a:t>
            </a:r>
          </a:p>
          <a:p>
            <a:r>
              <a:rPr lang="en-US" dirty="0"/>
              <a:t>Speech Quality </a:t>
            </a:r>
          </a:p>
          <a:p>
            <a:pPr lvl="1"/>
            <a:r>
              <a:rPr lang="en-US" dirty="0"/>
              <a:t>“Did you like the speech?”</a:t>
            </a:r>
          </a:p>
        </p:txBody>
      </p:sp>
      <p:sp>
        <p:nvSpPr>
          <p:cNvPr id="4" name="Slide Number Placeholder 3">
            <a:extLst>
              <a:ext uri="{FF2B5EF4-FFF2-40B4-BE49-F238E27FC236}">
                <a16:creationId xmlns:a16="http://schemas.microsoft.com/office/drawing/2014/main" id="{9E7FAFB6-3E1C-4879-97B2-9805B72B1D62}"/>
              </a:ext>
            </a:extLst>
          </p:cNvPr>
          <p:cNvSpPr>
            <a:spLocks noGrp="1"/>
          </p:cNvSpPr>
          <p:nvPr>
            <p:ph type="sldNum" sz="quarter" idx="12"/>
          </p:nvPr>
        </p:nvSpPr>
        <p:spPr/>
        <p:txBody>
          <a:bodyPr/>
          <a:lstStyle/>
          <a:p>
            <a:fld id="{1CE585A4-21E8-448D-A1BD-722A3BA3E757}" type="slidenum">
              <a:rPr lang="en-US" smtClean="0"/>
              <a:t>18</a:t>
            </a:fld>
            <a:endParaRPr lang="en-US"/>
          </a:p>
        </p:txBody>
      </p:sp>
    </p:spTree>
    <p:extLst>
      <p:ext uri="{BB962C8B-B14F-4D97-AF65-F5344CB8AC3E}">
        <p14:creationId xmlns:p14="http://schemas.microsoft.com/office/powerpoint/2010/main" val="1384801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 Intelligibility</a:t>
            </a:r>
          </a:p>
        </p:txBody>
      </p:sp>
      <p:sp>
        <p:nvSpPr>
          <p:cNvPr id="3" name="Content Placeholder 2"/>
          <p:cNvSpPr>
            <a:spLocks noGrp="1"/>
          </p:cNvSpPr>
          <p:nvPr>
            <p:ph idx="1"/>
          </p:nvPr>
        </p:nvSpPr>
        <p:spPr>
          <a:xfrm>
            <a:off x="1097280" y="1366887"/>
            <a:ext cx="4126921" cy="4502207"/>
          </a:xfrm>
        </p:spPr>
        <p:txBody>
          <a:bodyPr/>
          <a:lstStyle/>
          <a:p>
            <a:r>
              <a:rPr lang="en-US" dirty="0"/>
              <a:t>Short-time Objective Intelligibility (STOI)</a:t>
            </a:r>
          </a:p>
          <a:p>
            <a:pPr lvl="1"/>
            <a:r>
              <a:rPr lang="en-US" dirty="0"/>
              <a:t>Scaled from 0 to 1</a:t>
            </a:r>
          </a:p>
          <a:p>
            <a:pPr lvl="1"/>
            <a:r>
              <a:rPr lang="en-US" dirty="0"/>
              <a:t>1 = 100% of words can be detected accurately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500" y="1407189"/>
            <a:ext cx="5739545" cy="4413213"/>
          </a:xfrm>
          <a:prstGeom prst="rect">
            <a:avLst/>
          </a:prstGeom>
        </p:spPr>
      </p:pic>
      <p:sp>
        <p:nvSpPr>
          <p:cNvPr id="4" name="Slide Number Placeholder 3">
            <a:extLst>
              <a:ext uri="{FF2B5EF4-FFF2-40B4-BE49-F238E27FC236}">
                <a16:creationId xmlns:a16="http://schemas.microsoft.com/office/drawing/2014/main" id="{70263BAD-3BB8-41F8-A33D-3DD4CC018025}"/>
              </a:ext>
            </a:extLst>
          </p:cNvPr>
          <p:cNvSpPr>
            <a:spLocks noGrp="1"/>
          </p:cNvSpPr>
          <p:nvPr>
            <p:ph type="sldNum" sz="quarter" idx="12"/>
          </p:nvPr>
        </p:nvSpPr>
        <p:spPr/>
        <p:txBody>
          <a:bodyPr/>
          <a:lstStyle/>
          <a:p>
            <a:fld id="{1CE585A4-21E8-448D-A1BD-722A3BA3E757}" type="slidenum">
              <a:rPr lang="en-US" smtClean="0"/>
              <a:t>19</a:t>
            </a:fld>
            <a:endParaRPr lang="en-US"/>
          </a:p>
        </p:txBody>
      </p:sp>
    </p:spTree>
    <p:extLst>
      <p:ext uri="{BB962C8B-B14F-4D97-AF65-F5344CB8AC3E}">
        <p14:creationId xmlns:p14="http://schemas.microsoft.com/office/powerpoint/2010/main" val="2220763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846872"/>
          </a:xfrm>
        </p:spPr>
        <p:txBody>
          <a:bodyPr/>
          <a:lstStyle/>
          <a:p>
            <a:r>
              <a:rPr lang="en-US" dirty="0"/>
              <a:t>Project Concept</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97225" y="1589088"/>
            <a:ext cx="5857875" cy="4057650"/>
          </a:xfrm>
        </p:spPr>
      </p:pic>
      <p:sp>
        <p:nvSpPr>
          <p:cNvPr id="3" name="Slide Number Placeholder 2">
            <a:extLst>
              <a:ext uri="{FF2B5EF4-FFF2-40B4-BE49-F238E27FC236}">
                <a16:creationId xmlns:a16="http://schemas.microsoft.com/office/drawing/2014/main" id="{2827B0EF-0766-4F41-9F15-7D92C8A8BA0E}"/>
              </a:ext>
            </a:extLst>
          </p:cNvPr>
          <p:cNvSpPr>
            <a:spLocks noGrp="1"/>
          </p:cNvSpPr>
          <p:nvPr>
            <p:ph type="sldNum" sz="quarter" idx="12"/>
          </p:nvPr>
        </p:nvSpPr>
        <p:spPr/>
        <p:txBody>
          <a:bodyPr/>
          <a:lstStyle/>
          <a:p>
            <a:fld id="{1CE585A4-21E8-448D-A1BD-722A3BA3E757}" type="slidenum">
              <a:rPr lang="en-US" smtClean="0"/>
              <a:t>2</a:t>
            </a:fld>
            <a:endParaRPr lang="en-US"/>
          </a:p>
        </p:txBody>
      </p:sp>
    </p:spTree>
    <p:extLst>
      <p:ext uri="{BB962C8B-B14F-4D97-AF65-F5344CB8AC3E}">
        <p14:creationId xmlns:p14="http://schemas.microsoft.com/office/powerpoint/2010/main" val="3261256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 Quality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1957" y="1425955"/>
            <a:ext cx="5778465" cy="4443139"/>
          </a:xfrm>
          <a:prstGeom prst="rect">
            <a:avLst/>
          </a:prstGeom>
        </p:spPr>
      </p:pic>
      <p:sp>
        <p:nvSpPr>
          <p:cNvPr id="7" name="Content Placeholder 6"/>
          <p:cNvSpPr>
            <a:spLocks noGrp="1"/>
          </p:cNvSpPr>
          <p:nvPr>
            <p:ph idx="1"/>
          </p:nvPr>
        </p:nvSpPr>
        <p:spPr>
          <a:xfrm>
            <a:off x="1097280" y="1366887"/>
            <a:ext cx="4363720" cy="4502207"/>
          </a:xfrm>
        </p:spPr>
        <p:txBody>
          <a:bodyPr/>
          <a:lstStyle/>
          <a:p>
            <a:r>
              <a:rPr lang="en-US" dirty="0"/>
              <a:t>Mean Opinion Score - Listening Quality Objective</a:t>
            </a:r>
          </a:p>
        </p:txBody>
      </p:sp>
      <p:graphicFrame>
        <p:nvGraphicFramePr>
          <p:cNvPr id="8" name="Content Placeholder 4"/>
          <p:cNvGraphicFramePr>
            <a:graphicFrameLocks/>
          </p:cNvGraphicFramePr>
          <p:nvPr>
            <p:extLst>
              <p:ext uri="{D42A27DB-BD31-4B8C-83A1-F6EECF244321}">
                <p14:modId xmlns:p14="http://schemas.microsoft.com/office/powerpoint/2010/main" val="2719444548"/>
              </p:ext>
            </p:extLst>
          </p:nvPr>
        </p:nvGraphicFramePr>
        <p:xfrm>
          <a:off x="1465580" y="2760134"/>
          <a:ext cx="3417164" cy="3108960"/>
        </p:xfrm>
        <a:graphic>
          <a:graphicData uri="http://schemas.openxmlformats.org/drawingml/2006/table">
            <a:tbl>
              <a:tblPr/>
              <a:tblGrid>
                <a:gridCol w="1708582">
                  <a:extLst>
                    <a:ext uri="{9D8B030D-6E8A-4147-A177-3AD203B41FA5}">
                      <a16:colId xmlns:a16="http://schemas.microsoft.com/office/drawing/2014/main" val="997961701"/>
                    </a:ext>
                  </a:extLst>
                </a:gridCol>
                <a:gridCol w="1708582">
                  <a:extLst>
                    <a:ext uri="{9D8B030D-6E8A-4147-A177-3AD203B41FA5}">
                      <a16:colId xmlns:a16="http://schemas.microsoft.com/office/drawing/2014/main" val="1221281022"/>
                    </a:ext>
                  </a:extLst>
                </a:gridCol>
              </a:tblGrid>
              <a:tr h="422917">
                <a:tc>
                  <a:txBody>
                    <a:bodyPr/>
                    <a:lstStyle/>
                    <a:p>
                      <a:pPr algn="ctr"/>
                      <a:r>
                        <a:rPr lang="en-US" sz="2800" dirty="0">
                          <a:effectLst/>
                        </a:rPr>
                        <a:t>Rating</a:t>
                      </a:r>
                    </a:p>
                  </a:txBody>
                  <a:tcPr anchor="ctr">
                    <a:lnL w="6824" cap="flat" cmpd="sng" algn="ctr">
                      <a:solidFill>
                        <a:srgbClr val="A2A9B1"/>
                      </a:solidFill>
                      <a:prstDash val="solid"/>
                      <a:round/>
                      <a:headEnd type="none" w="med" len="med"/>
                      <a:tailEnd type="none" w="med" len="med"/>
                    </a:lnL>
                    <a:lnR w="6824" cap="flat" cmpd="sng" algn="ctr">
                      <a:solidFill>
                        <a:srgbClr val="A2A9B1"/>
                      </a:solidFill>
                      <a:prstDash val="solid"/>
                      <a:round/>
                      <a:headEnd type="none" w="med" len="med"/>
                      <a:tailEnd type="none" w="med" len="med"/>
                    </a:lnR>
                    <a:lnT w="6824" cap="flat" cmpd="sng" algn="ctr">
                      <a:solidFill>
                        <a:srgbClr val="A2A9B1"/>
                      </a:solidFill>
                      <a:prstDash val="solid"/>
                      <a:round/>
                      <a:headEnd type="none" w="med" len="med"/>
                      <a:tailEnd type="none" w="med" len="med"/>
                    </a:lnT>
                    <a:lnB w="6824" cap="flat" cmpd="sng" algn="ctr">
                      <a:solidFill>
                        <a:srgbClr val="A2A9B1"/>
                      </a:solidFill>
                      <a:prstDash val="solid"/>
                      <a:round/>
                      <a:headEnd type="none" w="med" len="med"/>
                      <a:tailEnd type="none" w="med" len="med"/>
                    </a:lnB>
                    <a:solidFill>
                      <a:srgbClr val="EAECF0"/>
                    </a:solidFill>
                  </a:tcPr>
                </a:tc>
                <a:tc>
                  <a:txBody>
                    <a:bodyPr/>
                    <a:lstStyle/>
                    <a:p>
                      <a:pPr algn="ctr"/>
                      <a:r>
                        <a:rPr lang="en-US" sz="2800" dirty="0">
                          <a:effectLst/>
                        </a:rPr>
                        <a:t>Label</a:t>
                      </a:r>
                    </a:p>
                  </a:txBody>
                  <a:tcPr anchor="ctr">
                    <a:lnL w="6824" cap="flat" cmpd="sng" algn="ctr">
                      <a:solidFill>
                        <a:srgbClr val="A2A9B1"/>
                      </a:solidFill>
                      <a:prstDash val="solid"/>
                      <a:round/>
                      <a:headEnd type="none" w="med" len="med"/>
                      <a:tailEnd type="none" w="med" len="med"/>
                    </a:lnL>
                    <a:lnR w="6824" cap="flat" cmpd="sng" algn="ctr">
                      <a:solidFill>
                        <a:srgbClr val="A2A9B1"/>
                      </a:solidFill>
                      <a:prstDash val="solid"/>
                      <a:round/>
                      <a:headEnd type="none" w="med" len="med"/>
                      <a:tailEnd type="none" w="med" len="med"/>
                    </a:lnR>
                    <a:lnT w="6824" cap="flat" cmpd="sng" algn="ctr">
                      <a:solidFill>
                        <a:srgbClr val="A2A9B1"/>
                      </a:solidFill>
                      <a:prstDash val="solid"/>
                      <a:round/>
                      <a:headEnd type="none" w="med" len="med"/>
                      <a:tailEnd type="none" w="med" len="med"/>
                    </a:lnT>
                    <a:lnB w="6824"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767009015"/>
                  </a:ext>
                </a:extLst>
              </a:tr>
              <a:tr h="422917">
                <a:tc>
                  <a:txBody>
                    <a:bodyPr/>
                    <a:lstStyle/>
                    <a:p>
                      <a:r>
                        <a:rPr lang="en-US" sz="2800">
                          <a:effectLst/>
                        </a:rPr>
                        <a:t>5</a:t>
                      </a:r>
                    </a:p>
                  </a:txBody>
                  <a:tcPr anchor="ctr">
                    <a:lnL w="6824" cap="flat" cmpd="sng" algn="ctr">
                      <a:solidFill>
                        <a:srgbClr val="A2A9B1"/>
                      </a:solidFill>
                      <a:prstDash val="solid"/>
                      <a:round/>
                      <a:headEnd type="none" w="med" len="med"/>
                      <a:tailEnd type="none" w="med" len="med"/>
                    </a:lnL>
                    <a:lnR w="6824" cap="flat" cmpd="sng" algn="ctr">
                      <a:solidFill>
                        <a:srgbClr val="A2A9B1"/>
                      </a:solidFill>
                      <a:prstDash val="solid"/>
                      <a:round/>
                      <a:headEnd type="none" w="med" len="med"/>
                      <a:tailEnd type="none" w="med" len="med"/>
                    </a:lnR>
                    <a:lnT w="6824" cap="flat" cmpd="sng" algn="ctr">
                      <a:solidFill>
                        <a:srgbClr val="A2A9B1"/>
                      </a:solidFill>
                      <a:prstDash val="solid"/>
                      <a:round/>
                      <a:headEnd type="none" w="med" len="med"/>
                      <a:tailEnd type="none" w="med" len="med"/>
                    </a:lnT>
                    <a:lnB w="6824" cap="flat" cmpd="sng" algn="ctr">
                      <a:solidFill>
                        <a:srgbClr val="A2A9B1"/>
                      </a:solidFill>
                      <a:prstDash val="solid"/>
                      <a:round/>
                      <a:headEnd type="none" w="med" len="med"/>
                      <a:tailEnd type="none" w="med" len="med"/>
                    </a:lnB>
                    <a:solidFill>
                      <a:srgbClr val="F8F9FA"/>
                    </a:solidFill>
                  </a:tcPr>
                </a:tc>
                <a:tc>
                  <a:txBody>
                    <a:bodyPr/>
                    <a:lstStyle/>
                    <a:p>
                      <a:r>
                        <a:rPr lang="en-US" sz="2800">
                          <a:effectLst/>
                        </a:rPr>
                        <a:t>Excellent</a:t>
                      </a:r>
                    </a:p>
                  </a:txBody>
                  <a:tcPr anchor="ctr">
                    <a:lnL w="6824" cap="flat" cmpd="sng" algn="ctr">
                      <a:solidFill>
                        <a:srgbClr val="A2A9B1"/>
                      </a:solidFill>
                      <a:prstDash val="solid"/>
                      <a:round/>
                      <a:headEnd type="none" w="med" len="med"/>
                      <a:tailEnd type="none" w="med" len="med"/>
                    </a:lnL>
                    <a:lnR w="6824" cap="flat" cmpd="sng" algn="ctr">
                      <a:solidFill>
                        <a:srgbClr val="A2A9B1"/>
                      </a:solidFill>
                      <a:prstDash val="solid"/>
                      <a:round/>
                      <a:headEnd type="none" w="med" len="med"/>
                      <a:tailEnd type="none" w="med" len="med"/>
                    </a:lnR>
                    <a:lnT w="6824" cap="flat" cmpd="sng" algn="ctr">
                      <a:solidFill>
                        <a:srgbClr val="A2A9B1"/>
                      </a:solidFill>
                      <a:prstDash val="solid"/>
                      <a:round/>
                      <a:headEnd type="none" w="med" len="med"/>
                      <a:tailEnd type="none" w="med" len="med"/>
                    </a:lnT>
                    <a:lnB w="6824"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461942238"/>
                  </a:ext>
                </a:extLst>
              </a:tr>
              <a:tr h="422917">
                <a:tc>
                  <a:txBody>
                    <a:bodyPr/>
                    <a:lstStyle/>
                    <a:p>
                      <a:r>
                        <a:rPr lang="en-US" sz="2800">
                          <a:effectLst/>
                        </a:rPr>
                        <a:t>4</a:t>
                      </a:r>
                    </a:p>
                  </a:txBody>
                  <a:tcPr anchor="ctr">
                    <a:lnL w="6824" cap="flat" cmpd="sng" algn="ctr">
                      <a:solidFill>
                        <a:srgbClr val="A2A9B1"/>
                      </a:solidFill>
                      <a:prstDash val="solid"/>
                      <a:round/>
                      <a:headEnd type="none" w="med" len="med"/>
                      <a:tailEnd type="none" w="med" len="med"/>
                    </a:lnL>
                    <a:lnR w="6824" cap="flat" cmpd="sng" algn="ctr">
                      <a:solidFill>
                        <a:srgbClr val="A2A9B1"/>
                      </a:solidFill>
                      <a:prstDash val="solid"/>
                      <a:round/>
                      <a:headEnd type="none" w="med" len="med"/>
                      <a:tailEnd type="none" w="med" len="med"/>
                    </a:lnR>
                    <a:lnT w="6824" cap="flat" cmpd="sng" algn="ctr">
                      <a:solidFill>
                        <a:srgbClr val="A2A9B1"/>
                      </a:solidFill>
                      <a:prstDash val="solid"/>
                      <a:round/>
                      <a:headEnd type="none" w="med" len="med"/>
                      <a:tailEnd type="none" w="med" len="med"/>
                    </a:lnT>
                    <a:lnB w="6824" cap="flat" cmpd="sng" algn="ctr">
                      <a:solidFill>
                        <a:srgbClr val="A2A9B1"/>
                      </a:solidFill>
                      <a:prstDash val="solid"/>
                      <a:round/>
                      <a:headEnd type="none" w="med" len="med"/>
                      <a:tailEnd type="none" w="med" len="med"/>
                    </a:lnB>
                    <a:solidFill>
                      <a:srgbClr val="F8F9FA"/>
                    </a:solidFill>
                  </a:tcPr>
                </a:tc>
                <a:tc>
                  <a:txBody>
                    <a:bodyPr/>
                    <a:lstStyle/>
                    <a:p>
                      <a:r>
                        <a:rPr lang="en-US" sz="2800">
                          <a:effectLst/>
                        </a:rPr>
                        <a:t>Good</a:t>
                      </a:r>
                    </a:p>
                  </a:txBody>
                  <a:tcPr anchor="ctr">
                    <a:lnL w="6824" cap="flat" cmpd="sng" algn="ctr">
                      <a:solidFill>
                        <a:srgbClr val="A2A9B1"/>
                      </a:solidFill>
                      <a:prstDash val="solid"/>
                      <a:round/>
                      <a:headEnd type="none" w="med" len="med"/>
                      <a:tailEnd type="none" w="med" len="med"/>
                    </a:lnL>
                    <a:lnR w="6824" cap="flat" cmpd="sng" algn="ctr">
                      <a:solidFill>
                        <a:srgbClr val="A2A9B1"/>
                      </a:solidFill>
                      <a:prstDash val="solid"/>
                      <a:round/>
                      <a:headEnd type="none" w="med" len="med"/>
                      <a:tailEnd type="none" w="med" len="med"/>
                    </a:lnR>
                    <a:lnT w="6824" cap="flat" cmpd="sng" algn="ctr">
                      <a:solidFill>
                        <a:srgbClr val="A2A9B1"/>
                      </a:solidFill>
                      <a:prstDash val="solid"/>
                      <a:round/>
                      <a:headEnd type="none" w="med" len="med"/>
                      <a:tailEnd type="none" w="med" len="med"/>
                    </a:lnT>
                    <a:lnB w="6824"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612801261"/>
                  </a:ext>
                </a:extLst>
              </a:tr>
              <a:tr h="422917">
                <a:tc>
                  <a:txBody>
                    <a:bodyPr/>
                    <a:lstStyle/>
                    <a:p>
                      <a:r>
                        <a:rPr lang="en-US" sz="2800">
                          <a:effectLst/>
                        </a:rPr>
                        <a:t>3</a:t>
                      </a:r>
                    </a:p>
                  </a:txBody>
                  <a:tcPr anchor="ctr">
                    <a:lnL w="6824" cap="flat" cmpd="sng" algn="ctr">
                      <a:solidFill>
                        <a:srgbClr val="A2A9B1"/>
                      </a:solidFill>
                      <a:prstDash val="solid"/>
                      <a:round/>
                      <a:headEnd type="none" w="med" len="med"/>
                      <a:tailEnd type="none" w="med" len="med"/>
                    </a:lnL>
                    <a:lnR w="6824" cap="flat" cmpd="sng" algn="ctr">
                      <a:solidFill>
                        <a:srgbClr val="A2A9B1"/>
                      </a:solidFill>
                      <a:prstDash val="solid"/>
                      <a:round/>
                      <a:headEnd type="none" w="med" len="med"/>
                      <a:tailEnd type="none" w="med" len="med"/>
                    </a:lnR>
                    <a:lnT w="6824" cap="flat" cmpd="sng" algn="ctr">
                      <a:solidFill>
                        <a:srgbClr val="A2A9B1"/>
                      </a:solidFill>
                      <a:prstDash val="solid"/>
                      <a:round/>
                      <a:headEnd type="none" w="med" len="med"/>
                      <a:tailEnd type="none" w="med" len="med"/>
                    </a:lnT>
                    <a:lnB w="6824" cap="flat" cmpd="sng" algn="ctr">
                      <a:solidFill>
                        <a:srgbClr val="A2A9B1"/>
                      </a:solidFill>
                      <a:prstDash val="solid"/>
                      <a:round/>
                      <a:headEnd type="none" w="med" len="med"/>
                      <a:tailEnd type="none" w="med" len="med"/>
                    </a:lnB>
                    <a:solidFill>
                      <a:srgbClr val="F8F9FA"/>
                    </a:solidFill>
                  </a:tcPr>
                </a:tc>
                <a:tc>
                  <a:txBody>
                    <a:bodyPr/>
                    <a:lstStyle/>
                    <a:p>
                      <a:r>
                        <a:rPr lang="en-US" sz="2800">
                          <a:effectLst/>
                        </a:rPr>
                        <a:t>Fair</a:t>
                      </a:r>
                    </a:p>
                  </a:txBody>
                  <a:tcPr anchor="ctr">
                    <a:lnL w="6824" cap="flat" cmpd="sng" algn="ctr">
                      <a:solidFill>
                        <a:srgbClr val="A2A9B1"/>
                      </a:solidFill>
                      <a:prstDash val="solid"/>
                      <a:round/>
                      <a:headEnd type="none" w="med" len="med"/>
                      <a:tailEnd type="none" w="med" len="med"/>
                    </a:lnL>
                    <a:lnR w="6824" cap="flat" cmpd="sng" algn="ctr">
                      <a:solidFill>
                        <a:srgbClr val="A2A9B1"/>
                      </a:solidFill>
                      <a:prstDash val="solid"/>
                      <a:round/>
                      <a:headEnd type="none" w="med" len="med"/>
                      <a:tailEnd type="none" w="med" len="med"/>
                    </a:lnR>
                    <a:lnT w="6824" cap="flat" cmpd="sng" algn="ctr">
                      <a:solidFill>
                        <a:srgbClr val="A2A9B1"/>
                      </a:solidFill>
                      <a:prstDash val="solid"/>
                      <a:round/>
                      <a:headEnd type="none" w="med" len="med"/>
                      <a:tailEnd type="none" w="med" len="med"/>
                    </a:lnT>
                    <a:lnB w="6824"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800263874"/>
                  </a:ext>
                </a:extLst>
              </a:tr>
              <a:tr h="422917">
                <a:tc>
                  <a:txBody>
                    <a:bodyPr/>
                    <a:lstStyle/>
                    <a:p>
                      <a:r>
                        <a:rPr lang="en-US" sz="2800">
                          <a:effectLst/>
                        </a:rPr>
                        <a:t>2</a:t>
                      </a:r>
                    </a:p>
                  </a:txBody>
                  <a:tcPr anchor="ctr">
                    <a:lnL w="6824" cap="flat" cmpd="sng" algn="ctr">
                      <a:solidFill>
                        <a:srgbClr val="A2A9B1"/>
                      </a:solidFill>
                      <a:prstDash val="solid"/>
                      <a:round/>
                      <a:headEnd type="none" w="med" len="med"/>
                      <a:tailEnd type="none" w="med" len="med"/>
                    </a:lnL>
                    <a:lnR w="6824" cap="flat" cmpd="sng" algn="ctr">
                      <a:solidFill>
                        <a:srgbClr val="A2A9B1"/>
                      </a:solidFill>
                      <a:prstDash val="solid"/>
                      <a:round/>
                      <a:headEnd type="none" w="med" len="med"/>
                      <a:tailEnd type="none" w="med" len="med"/>
                    </a:lnR>
                    <a:lnT w="6824" cap="flat" cmpd="sng" algn="ctr">
                      <a:solidFill>
                        <a:srgbClr val="A2A9B1"/>
                      </a:solidFill>
                      <a:prstDash val="solid"/>
                      <a:round/>
                      <a:headEnd type="none" w="med" len="med"/>
                      <a:tailEnd type="none" w="med" len="med"/>
                    </a:lnT>
                    <a:lnB w="6824" cap="flat" cmpd="sng" algn="ctr">
                      <a:solidFill>
                        <a:srgbClr val="A2A9B1"/>
                      </a:solidFill>
                      <a:prstDash val="solid"/>
                      <a:round/>
                      <a:headEnd type="none" w="med" len="med"/>
                      <a:tailEnd type="none" w="med" len="med"/>
                    </a:lnB>
                    <a:solidFill>
                      <a:srgbClr val="F8F9FA"/>
                    </a:solidFill>
                  </a:tcPr>
                </a:tc>
                <a:tc>
                  <a:txBody>
                    <a:bodyPr/>
                    <a:lstStyle/>
                    <a:p>
                      <a:r>
                        <a:rPr lang="en-US" sz="2800">
                          <a:effectLst/>
                        </a:rPr>
                        <a:t>Poor</a:t>
                      </a:r>
                    </a:p>
                  </a:txBody>
                  <a:tcPr anchor="ctr">
                    <a:lnL w="6824" cap="flat" cmpd="sng" algn="ctr">
                      <a:solidFill>
                        <a:srgbClr val="A2A9B1"/>
                      </a:solidFill>
                      <a:prstDash val="solid"/>
                      <a:round/>
                      <a:headEnd type="none" w="med" len="med"/>
                      <a:tailEnd type="none" w="med" len="med"/>
                    </a:lnL>
                    <a:lnR w="6824" cap="flat" cmpd="sng" algn="ctr">
                      <a:solidFill>
                        <a:srgbClr val="A2A9B1"/>
                      </a:solidFill>
                      <a:prstDash val="solid"/>
                      <a:round/>
                      <a:headEnd type="none" w="med" len="med"/>
                      <a:tailEnd type="none" w="med" len="med"/>
                    </a:lnR>
                    <a:lnT w="6824" cap="flat" cmpd="sng" algn="ctr">
                      <a:solidFill>
                        <a:srgbClr val="A2A9B1"/>
                      </a:solidFill>
                      <a:prstDash val="solid"/>
                      <a:round/>
                      <a:headEnd type="none" w="med" len="med"/>
                      <a:tailEnd type="none" w="med" len="med"/>
                    </a:lnT>
                    <a:lnB w="6824"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884908945"/>
                  </a:ext>
                </a:extLst>
              </a:tr>
              <a:tr h="422917">
                <a:tc>
                  <a:txBody>
                    <a:bodyPr/>
                    <a:lstStyle/>
                    <a:p>
                      <a:r>
                        <a:rPr lang="en-US" sz="2800">
                          <a:effectLst/>
                        </a:rPr>
                        <a:t>1</a:t>
                      </a:r>
                    </a:p>
                  </a:txBody>
                  <a:tcPr anchor="ctr">
                    <a:lnL w="6824" cap="flat" cmpd="sng" algn="ctr">
                      <a:solidFill>
                        <a:srgbClr val="A2A9B1"/>
                      </a:solidFill>
                      <a:prstDash val="solid"/>
                      <a:round/>
                      <a:headEnd type="none" w="med" len="med"/>
                      <a:tailEnd type="none" w="med" len="med"/>
                    </a:lnL>
                    <a:lnR w="6824" cap="flat" cmpd="sng" algn="ctr">
                      <a:solidFill>
                        <a:srgbClr val="A2A9B1"/>
                      </a:solidFill>
                      <a:prstDash val="solid"/>
                      <a:round/>
                      <a:headEnd type="none" w="med" len="med"/>
                      <a:tailEnd type="none" w="med" len="med"/>
                    </a:lnR>
                    <a:lnT w="6824" cap="flat" cmpd="sng" algn="ctr">
                      <a:solidFill>
                        <a:srgbClr val="A2A9B1"/>
                      </a:solidFill>
                      <a:prstDash val="solid"/>
                      <a:round/>
                      <a:headEnd type="none" w="med" len="med"/>
                      <a:tailEnd type="none" w="med" len="med"/>
                    </a:lnT>
                    <a:lnB w="6824" cap="flat" cmpd="sng" algn="ctr">
                      <a:solidFill>
                        <a:srgbClr val="A2A9B1"/>
                      </a:solidFill>
                      <a:prstDash val="solid"/>
                      <a:round/>
                      <a:headEnd type="none" w="med" len="med"/>
                      <a:tailEnd type="none" w="med" len="med"/>
                    </a:lnB>
                    <a:solidFill>
                      <a:srgbClr val="F8F9FA"/>
                    </a:solidFill>
                  </a:tcPr>
                </a:tc>
                <a:tc>
                  <a:txBody>
                    <a:bodyPr/>
                    <a:lstStyle/>
                    <a:p>
                      <a:r>
                        <a:rPr lang="en-US" sz="2800" dirty="0">
                          <a:effectLst/>
                        </a:rPr>
                        <a:t>Bad</a:t>
                      </a:r>
                    </a:p>
                  </a:txBody>
                  <a:tcPr anchor="ctr">
                    <a:lnL w="6824" cap="flat" cmpd="sng" algn="ctr">
                      <a:solidFill>
                        <a:srgbClr val="A2A9B1"/>
                      </a:solidFill>
                      <a:prstDash val="solid"/>
                      <a:round/>
                      <a:headEnd type="none" w="med" len="med"/>
                      <a:tailEnd type="none" w="med" len="med"/>
                    </a:lnL>
                    <a:lnR w="6824" cap="flat" cmpd="sng" algn="ctr">
                      <a:solidFill>
                        <a:srgbClr val="A2A9B1"/>
                      </a:solidFill>
                      <a:prstDash val="solid"/>
                      <a:round/>
                      <a:headEnd type="none" w="med" len="med"/>
                      <a:tailEnd type="none" w="med" len="med"/>
                    </a:lnR>
                    <a:lnT w="6824" cap="flat" cmpd="sng" algn="ctr">
                      <a:solidFill>
                        <a:srgbClr val="A2A9B1"/>
                      </a:solidFill>
                      <a:prstDash val="solid"/>
                      <a:round/>
                      <a:headEnd type="none" w="med" len="med"/>
                      <a:tailEnd type="none" w="med" len="med"/>
                    </a:lnT>
                    <a:lnB w="6824"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624126731"/>
                  </a:ext>
                </a:extLst>
              </a:tr>
            </a:tbl>
          </a:graphicData>
        </a:graphic>
      </p:graphicFrame>
      <p:sp>
        <p:nvSpPr>
          <p:cNvPr id="3" name="Slide Number Placeholder 2">
            <a:extLst>
              <a:ext uri="{FF2B5EF4-FFF2-40B4-BE49-F238E27FC236}">
                <a16:creationId xmlns:a16="http://schemas.microsoft.com/office/drawing/2014/main" id="{F2B220F0-93BC-4568-8779-4F55F62BE6DB}"/>
              </a:ext>
            </a:extLst>
          </p:cNvPr>
          <p:cNvSpPr>
            <a:spLocks noGrp="1"/>
          </p:cNvSpPr>
          <p:nvPr>
            <p:ph type="sldNum" sz="quarter" idx="12"/>
          </p:nvPr>
        </p:nvSpPr>
        <p:spPr/>
        <p:txBody>
          <a:bodyPr/>
          <a:lstStyle/>
          <a:p>
            <a:fld id="{1CE585A4-21E8-448D-A1BD-722A3BA3E757}" type="slidenum">
              <a:rPr lang="en-US" smtClean="0"/>
              <a:t>20</a:t>
            </a:fld>
            <a:endParaRPr lang="en-US"/>
          </a:p>
        </p:txBody>
      </p:sp>
    </p:spTree>
    <p:extLst>
      <p:ext uri="{BB962C8B-B14F-4D97-AF65-F5344CB8AC3E}">
        <p14:creationId xmlns:p14="http://schemas.microsoft.com/office/powerpoint/2010/main" val="2492081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dirty="0"/>
              <a:t>Successfully built a </a:t>
            </a:r>
            <a:r>
              <a:rPr lang="en-US" b="1" dirty="0"/>
              <a:t>Simulation Platform </a:t>
            </a:r>
            <a:r>
              <a:rPr lang="en-US" dirty="0"/>
              <a:t>for generating audio mixtures</a:t>
            </a:r>
          </a:p>
          <a:p>
            <a:r>
              <a:rPr lang="en-US" dirty="0"/>
              <a:t>Developed </a:t>
            </a:r>
            <a:r>
              <a:rPr lang="en-US" b="1" dirty="0"/>
              <a:t>Time-Frequency Mask </a:t>
            </a:r>
            <a:r>
              <a:rPr lang="en-US" dirty="0"/>
              <a:t>Estimation through </a:t>
            </a:r>
            <a:r>
              <a:rPr lang="en-US"/>
              <a:t>Clustering TDOAs</a:t>
            </a:r>
            <a:endParaRPr lang="en-US" dirty="0"/>
          </a:p>
          <a:p>
            <a:pPr lvl="1"/>
            <a:r>
              <a:rPr lang="en-US" b="1" dirty="0"/>
              <a:t>Good performance </a:t>
            </a:r>
            <a:r>
              <a:rPr lang="en-US" dirty="0"/>
              <a:t>in anechoic conditions </a:t>
            </a:r>
          </a:p>
          <a:p>
            <a:pPr lvl="1"/>
            <a:r>
              <a:rPr lang="en-US" b="1" dirty="0"/>
              <a:t>Huge room for improvement </a:t>
            </a:r>
            <a:r>
              <a:rPr lang="en-US" dirty="0"/>
              <a:t>in reverberant conditions</a:t>
            </a:r>
          </a:p>
        </p:txBody>
      </p:sp>
      <p:sp>
        <p:nvSpPr>
          <p:cNvPr id="4" name="Slide Number Placeholder 3">
            <a:extLst>
              <a:ext uri="{FF2B5EF4-FFF2-40B4-BE49-F238E27FC236}">
                <a16:creationId xmlns:a16="http://schemas.microsoft.com/office/drawing/2014/main" id="{2E4A0249-1847-4B24-831B-F054987D4EF8}"/>
              </a:ext>
            </a:extLst>
          </p:cNvPr>
          <p:cNvSpPr>
            <a:spLocks noGrp="1"/>
          </p:cNvSpPr>
          <p:nvPr>
            <p:ph type="sldNum" sz="quarter" idx="12"/>
          </p:nvPr>
        </p:nvSpPr>
        <p:spPr/>
        <p:txBody>
          <a:bodyPr/>
          <a:lstStyle/>
          <a:p>
            <a:fld id="{1CE585A4-21E8-448D-A1BD-722A3BA3E757}" type="slidenum">
              <a:rPr lang="en-US" smtClean="0"/>
              <a:t>21</a:t>
            </a:fld>
            <a:endParaRPr lang="en-US"/>
          </a:p>
        </p:txBody>
      </p:sp>
    </p:spTree>
    <p:extLst>
      <p:ext uri="{BB962C8B-B14F-4D97-AF65-F5344CB8AC3E}">
        <p14:creationId xmlns:p14="http://schemas.microsoft.com/office/powerpoint/2010/main" val="2409587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Works</a:t>
            </a:r>
          </a:p>
        </p:txBody>
      </p:sp>
      <p:sp>
        <p:nvSpPr>
          <p:cNvPr id="3" name="Content Placeholder 2"/>
          <p:cNvSpPr>
            <a:spLocks noGrp="1"/>
          </p:cNvSpPr>
          <p:nvPr>
            <p:ph idx="1"/>
          </p:nvPr>
        </p:nvSpPr>
        <p:spPr/>
        <p:txBody>
          <a:bodyPr>
            <a:normAutofit/>
          </a:bodyPr>
          <a:lstStyle/>
          <a:p>
            <a:r>
              <a:rPr lang="en-US" dirty="0"/>
              <a:t>Apply to Real-life Scenarios</a:t>
            </a:r>
          </a:p>
          <a:p>
            <a:pPr lvl="1"/>
            <a:r>
              <a:rPr lang="en-US" dirty="0"/>
              <a:t>Real-life recordings</a:t>
            </a:r>
          </a:p>
          <a:p>
            <a:pPr lvl="1"/>
            <a:r>
              <a:rPr lang="en-US" dirty="0"/>
              <a:t>Multi-speaker environment</a:t>
            </a:r>
          </a:p>
          <a:p>
            <a:r>
              <a:rPr lang="en-US" dirty="0"/>
              <a:t>Develop alternative algorithms</a:t>
            </a:r>
          </a:p>
          <a:p>
            <a:pPr lvl="1"/>
            <a:r>
              <a:rPr lang="en-US" dirty="0"/>
              <a:t>Combination of TF Mask and Beamforming</a:t>
            </a:r>
          </a:p>
          <a:p>
            <a:pPr lvl="1"/>
            <a:r>
              <a:rPr lang="en-US" dirty="0"/>
              <a:t>Machine Learning Approach</a:t>
            </a:r>
          </a:p>
          <a:p>
            <a:r>
              <a:rPr lang="en-US" dirty="0"/>
              <a:t>Conduct Listening Test</a:t>
            </a:r>
          </a:p>
          <a:p>
            <a:pPr lvl="1"/>
            <a:r>
              <a:rPr lang="en-US" dirty="0">
                <a:sym typeface="Wingdings" panose="05000000000000000000" pitchFamily="2" charset="2"/>
              </a:rPr>
              <a:t>e.g. web-based listening test</a:t>
            </a:r>
            <a:endParaRPr lang="en-US" dirty="0"/>
          </a:p>
          <a:p>
            <a:endParaRPr lang="en-US" dirty="0"/>
          </a:p>
        </p:txBody>
      </p:sp>
      <p:sp>
        <p:nvSpPr>
          <p:cNvPr id="4" name="Slide Number Placeholder 3">
            <a:extLst>
              <a:ext uri="{FF2B5EF4-FFF2-40B4-BE49-F238E27FC236}">
                <a16:creationId xmlns:a16="http://schemas.microsoft.com/office/drawing/2014/main" id="{F2459D0D-A57D-45D9-9DA6-7F89CE7D41D8}"/>
              </a:ext>
            </a:extLst>
          </p:cNvPr>
          <p:cNvSpPr>
            <a:spLocks noGrp="1"/>
          </p:cNvSpPr>
          <p:nvPr>
            <p:ph type="sldNum" sz="quarter" idx="12"/>
          </p:nvPr>
        </p:nvSpPr>
        <p:spPr/>
        <p:txBody>
          <a:bodyPr/>
          <a:lstStyle/>
          <a:p>
            <a:fld id="{1CE585A4-21E8-448D-A1BD-722A3BA3E757}" type="slidenum">
              <a:rPr lang="en-US" smtClean="0"/>
              <a:t>22</a:t>
            </a:fld>
            <a:endParaRPr lang="en-US"/>
          </a:p>
        </p:txBody>
      </p:sp>
    </p:spTree>
    <p:extLst>
      <p:ext uri="{BB962C8B-B14F-4D97-AF65-F5344CB8AC3E}">
        <p14:creationId xmlns:p14="http://schemas.microsoft.com/office/powerpoint/2010/main" val="3317603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13817" y="2818504"/>
            <a:ext cx="3463962" cy="830997"/>
          </a:xfrm>
          <a:prstGeom prst="rect">
            <a:avLst/>
          </a:prstGeom>
          <a:noFill/>
        </p:spPr>
        <p:txBody>
          <a:bodyPr wrap="square" rtlCol="0">
            <a:spAutoFit/>
          </a:bodyPr>
          <a:lstStyle/>
          <a:p>
            <a:r>
              <a:rPr lang="en-US" sz="4800" b="1" dirty="0"/>
              <a:t>Thank you!</a:t>
            </a:r>
          </a:p>
        </p:txBody>
      </p:sp>
      <p:sp>
        <p:nvSpPr>
          <p:cNvPr id="2" name="Slide Number Placeholder 1">
            <a:extLst>
              <a:ext uri="{FF2B5EF4-FFF2-40B4-BE49-F238E27FC236}">
                <a16:creationId xmlns:a16="http://schemas.microsoft.com/office/drawing/2014/main" id="{21801D8A-4A67-4381-BA9F-BC42B2D30DDB}"/>
              </a:ext>
            </a:extLst>
          </p:cNvPr>
          <p:cNvSpPr>
            <a:spLocks noGrp="1"/>
          </p:cNvSpPr>
          <p:nvPr>
            <p:ph type="sldNum" sz="quarter" idx="12"/>
          </p:nvPr>
        </p:nvSpPr>
        <p:spPr/>
        <p:txBody>
          <a:bodyPr/>
          <a:lstStyle/>
          <a:p>
            <a:fld id="{1CE585A4-21E8-448D-A1BD-722A3BA3E757}" type="slidenum">
              <a:rPr lang="en-US" smtClean="0"/>
              <a:t>23</a:t>
            </a:fld>
            <a:endParaRPr lang="en-US"/>
          </a:p>
        </p:txBody>
      </p:sp>
    </p:spTree>
    <p:extLst>
      <p:ext uri="{BB962C8B-B14F-4D97-AF65-F5344CB8AC3E}">
        <p14:creationId xmlns:p14="http://schemas.microsoft.com/office/powerpoint/2010/main" val="4038635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Time-Frequency Mask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Fs = 16000 Hz, Frame length = 512 samples (32 </a:t>
                </a:r>
                <a:r>
                  <a:rPr lang="en-US" dirty="0" err="1"/>
                  <a:t>ms</a:t>
                </a:r>
                <a:r>
                  <a:rPr lang="en-US" dirty="0"/>
                  <a:t>)</a:t>
                </a:r>
              </a:p>
              <a:p>
                <a:r>
                  <a:rPr lang="en-US" dirty="0"/>
                  <a:t>W-disjoint Orthogonality Assumption:</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𝜏</m:t>
                          </m:r>
                          <m:r>
                            <a:rPr lang="en-US" i="1">
                              <a:latin typeface="Cambria Math" panose="02040503050406030204" pitchFamily="18" charset="0"/>
                            </a:rPr>
                            <m:t>,</m:t>
                          </m:r>
                          <m:r>
                            <a:rPr lang="en-US" i="1">
                              <a:latin typeface="Cambria Math" panose="02040503050406030204" pitchFamily="18" charset="0"/>
                            </a:rPr>
                            <m:t>𝜔</m:t>
                          </m:r>
                        </m:e>
                      </m:d>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𝜏</m:t>
                          </m:r>
                          <m:r>
                            <a:rPr lang="en-US" i="1">
                              <a:latin typeface="Cambria Math" panose="02040503050406030204" pitchFamily="18" charset="0"/>
                            </a:rPr>
                            <m:t>,</m:t>
                          </m:r>
                          <m:r>
                            <a:rPr lang="en-US" i="1">
                              <a:latin typeface="Cambria Math" panose="02040503050406030204" pitchFamily="18" charset="0"/>
                            </a:rPr>
                            <m:t>𝜔</m:t>
                          </m:r>
                        </m:e>
                      </m:d>
                      <m:r>
                        <a:rPr lang="en-US" i="1">
                          <a:latin typeface="Cambria Math" panose="02040503050406030204" pitchFamily="18" charset="0"/>
                        </a:rPr>
                        <m:t>=0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oMath>
                  </m:oMathPara>
                </a14:m>
                <a:endParaRPr lang="en-US" dirty="0"/>
              </a:p>
              <a:p>
                <a:r>
                  <a:rPr lang="en-US" dirty="0"/>
                  <a:t>Narrowband Assumption:</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smtClean="0">
                          <a:latin typeface="Cambria Math" panose="02040503050406030204" pitchFamily="18" charset="0"/>
                        </a:rPr>
                        <m:t>𝛿</m:t>
                      </m:r>
                      <m:r>
                        <a:rPr lang="en-US" i="1">
                          <a:latin typeface="Cambria Math" panose="02040503050406030204" pitchFamily="18" charset="0"/>
                        </a:rPr>
                        <m:t>)](</m:t>
                      </m:r>
                      <m:r>
                        <a:rPr lang="en-US" i="1" smtClean="0">
                          <a:latin typeface="Cambria Math" panose="02040503050406030204" pitchFamily="18" charset="0"/>
                        </a:rPr>
                        <m:t>𝜏</m:t>
                      </m:r>
                      <m:r>
                        <a:rPr lang="en-US" i="1">
                          <a:latin typeface="Cambria Math" panose="02040503050406030204" pitchFamily="18" charset="0"/>
                        </a:rPr>
                        <m:t>,</m:t>
                      </m:r>
                      <m:r>
                        <a:rPr lang="en-US" i="1" smtClean="0">
                          <a:latin typeface="Cambria Math" panose="02040503050406030204" pitchFamily="18" charset="0"/>
                        </a:rPr>
                        <m:t>𝜔</m:t>
                      </m:r>
                      <m:r>
                        <a:rPr lang="en-US" i="1">
                          <a:latin typeface="Cambria Math" panose="02040503050406030204" pitchFamily="18" charset="0"/>
                        </a:rPr>
                        <m:t>) =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𝜔𝛿</m:t>
                          </m:r>
                        </m:sup>
                      </m:sSup>
                      <m:r>
                        <a:rPr lang="en-US" b="0" i="1" smtClean="0">
                          <a:latin typeface="Cambria Math" panose="02040503050406030204" pitchFamily="18" charset="0"/>
                        </a:rPr>
                        <m:t>𝐹</m:t>
                      </m:r>
                      <m:d>
                        <m:dPr>
                          <m:begChr m:val="["/>
                          <m:endChr m:val="]"/>
                          <m:ctrlPr>
                            <a:rPr lang="en-US" i="1">
                              <a:latin typeface="Cambria Math" panose="02040503050406030204" pitchFamily="18" charset="0"/>
                            </a:rPr>
                          </m:ctrlPr>
                        </m:dPr>
                        <m:e>
                          <m:r>
                            <a:rPr lang="en-US" i="1">
                              <a:latin typeface="Cambria Math" panose="02040503050406030204" pitchFamily="18" charset="0"/>
                            </a:rPr>
                            <m:t>𝑠</m:t>
                          </m:r>
                          <m:d>
                            <m:dPr>
                              <m:ctrlPr>
                                <a:rPr lang="en-US" i="1">
                                  <a:latin typeface="Cambria Math" panose="02040503050406030204" pitchFamily="18" charset="0"/>
                                </a:rPr>
                              </m:ctrlPr>
                            </m:dPr>
                            <m:e>
                              <m:r>
                                <a:rPr lang="en-US" i="1" smtClean="0">
                                  <a:latin typeface="Cambria Math" panose="02040503050406030204" pitchFamily="18" charset="0"/>
                                </a:rPr>
                                <m:t>⋅</m:t>
                              </m:r>
                            </m:e>
                          </m:d>
                        </m:e>
                      </m:d>
                      <m:d>
                        <m:dPr>
                          <m:ctrlPr>
                            <a:rPr lang="en-US" i="1">
                              <a:latin typeface="Cambria Math" panose="02040503050406030204" pitchFamily="18" charset="0"/>
                            </a:rPr>
                          </m:ctrlPr>
                        </m:dPr>
                        <m:e>
                          <m:r>
                            <a:rPr lang="en-US" i="1" smtClean="0">
                              <a:latin typeface="Cambria Math" panose="02040503050406030204" pitchFamily="18" charset="0"/>
                            </a:rPr>
                            <m:t>𝜏</m:t>
                          </m:r>
                          <m:r>
                            <a:rPr lang="en-US" i="1">
                              <a:latin typeface="Cambria Math" panose="02040503050406030204" pitchFamily="18" charset="0"/>
                            </a:rPr>
                            <m:t>,</m:t>
                          </m:r>
                          <m:r>
                            <a:rPr lang="en-US" i="1" smtClean="0">
                              <a:latin typeface="Cambria Math" panose="02040503050406030204" pitchFamily="18" charset="0"/>
                            </a:rPr>
                            <m:t>𝜔</m:t>
                          </m:r>
                        </m:e>
                      </m: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000" t="-5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AC5CB1F-9775-4A61-B49C-4A7F07BC6189}"/>
              </a:ext>
            </a:extLst>
          </p:cNvPr>
          <p:cNvSpPr>
            <a:spLocks noGrp="1"/>
          </p:cNvSpPr>
          <p:nvPr>
            <p:ph type="sldNum" sz="quarter" idx="12"/>
          </p:nvPr>
        </p:nvSpPr>
        <p:spPr/>
        <p:txBody>
          <a:bodyPr/>
          <a:lstStyle/>
          <a:p>
            <a:fld id="{1CE585A4-21E8-448D-A1BD-722A3BA3E757}" type="slidenum">
              <a:rPr lang="en-US" smtClean="0"/>
              <a:t>24</a:t>
            </a:fld>
            <a:endParaRPr lang="en-US"/>
          </a:p>
        </p:txBody>
      </p:sp>
    </p:spTree>
    <p:extLst>
      <p:ext uri="{BB962C8B-B14F-4D97-AF65-F5344CB8AC3E}">
        <p14:creationId xmlns:p14="http://schemas.microsoft.com/office/powerpoint/2010/main" val="3915155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1474" y="1357626"/>
            <a:ext cx="6392526" cy="4862346"/>
          </a:xfrm>
          <a:prstGeom prst="rect">
            <a:avLst/>
          </a:prstGeom>
        </p:spPr>
      </p:pic>
      <p:sp>
        <p:nvSpPr>
          <p:cNvPr id="3" name="Title 2"/>
          <p:cNvSpPr>
            <a:spLocks noGrp="1"/>
          </p:cNvSpPr>
          <p:nvPr>
            <p:ph type="title"/>
          </p:nvPr>
        </p:nvSpPr>
        <p:spPr/>
        <p:txBody>
          <a:bodyPr/>
          <a:lstStyle/>
          <a:p>
            <a:r>
              <a:rPr lang="en-US" dirty="0"/>
              <a:t>Approximate W-DO</a:t>
            </a:r>
          </a:p>
        </p:txBody>
      </p:sp>
      <p:sp>
        <p:nvSpPr>
          <p:cNvPr id="4" name="Slide Number Placeholder 3">
            <a:extLst>
              <a:ext uri="{FF2B5EF4-FFF2-40B4-BE49-F238E27FC236}">
                <a16:creationId xmlns:a16="http://schemas.microsoft.com/office/drawing/2014/main" id="{EC64FB5D-3562-451C-AEFB-919FF2EB9583}"/>
              </a:ext>
            </a:extLst>
          </p:cNvPr>
          <p:cNvSpPr>
            <a:spLocks noGrp="1"/>
          </p:cNvSpPr>
          <p:nvPr>
            <p:ph type="sldNum" sz="quarter" idx="12"/>
          </p:nvPr>
        </p:nvSpPr>
        <p:spPr/>
        <p:txBody>
          <a:bodyPr/>
          <a:lstStyle/>
          <a:p>
            <a:fld id="{1CE585A4-21E8-448D-A1BD-722A3BA3E757}" type="slidenum">
              <a:rPr lang="en-US" smtClean="0"/>
              <a:t>25</a:t>
            </a:fld>
            <a:endParaRPr lang="en-US"/>
          </a:p>
        </p:txBody>
      </p:sp>
    </p:spTree>
    <p:extLst>
      <p:ext uri="{BB962C8B-B14F-4D97-AF65-F5344CB8AC3E}">
        <p14:creationId xmlns:p14="http://schemas.microsoft.com/office/powerpoint/2010/main" val="3624555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0573" y="1432621"/>
            <a:ext cx="6151814" cy="4370738"/>
          </a:xfrm>
          <a:prstGeom prst="rect">
            <a:avLst/>
          </a:prstGeom>
        </p:spPr>
      </p:pic>
      <p:sp>
        <p:nvSpPr>
          <p:cNvPr id="5" name="Slide Number Placeholder 4">
            <a:extLst>
              <a:ext uri="{FF2B5EF4-FFF2-40B4-BE49-F238E27FC236}">
                <a16:creationId xmlns:a16="http://schemas.microsoft.com/office/drawing/2014/main" id="{4FA84C9F-692F-4B35-8C52-4003282B23CE}"/>
              </a:ext>
            </a:extLst>
          </p:cNvPr>
          <p:cNvSpPr>
            <a:spLocks noGrp="1"/>
          </p:cNvSpPr>
          <p:nvPr>
            <p:ph type="sldNum" sz="quarter" idx="12"/>
          </p:nvPr>
        </p:nvSpPr>
        <p:spPr/>
        <p:txBody>
          <a:bodyPr/>
          <a:lstStyle/>
          <a:p>
            <a:fld id="{1CE585A4-21E8-448D-A1BD-722A3BA3E757}" type="slidenum">
              <a:rPr lang="en-US" smtClean="0"/>
              <a:t>26</a:t>
            </a:fld>
            <a:endParaRPr lang="en-US"/>
          </a:p>
        </p:txBody>
      </p:sp>
    </p:spTree>
    <p:extLst>
      <p:ext uri="{BB962C8B-B14F-4D97-AF65-F5344CB8AC3E}">
        <p14:creationId xmlns:p14="http://schemas.microsoft.com/office/powerpoint/2010/main" val="4271116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Beamforming</a:t>
            </a:r>
          </a:p>
        </p:txBody>
      </p:sp>
      <p:sp>
        <p:nvSpPr>
          <p:cNvPr id="3" name="Content Placeholder 2"/>
          <p:cNvSpPr>
            <a:spLocks noGrp="1"/>
          </p:cNvSpPr>
          <p:nvPr>
            <p:ph idx="1"/>
          </p:nvPr>
        </p:nvSpPr>
        <p:spPr>
          <a:xfrm>
            <a:off x="1097280" y="1366887"/>
            <a:ext cx="3309620" cy="4502207"/>
          </a:xfrm>
        </p:spPr>
        <p:txBody>
          <a:bodyPr/>
          <a:lstStyle/>
          <a:p>
            <a:r>
              <a:rPr lang="en-US" b="1" dirty="0"/>
              <a:t>Minimum Variance </a:t>
            </a:r>
            <a:r>
              <a:rPr lang="en-US" b="1" dirty="0" err="1"/>
              <a:t>Distortionless</a:t>
            </a:r>
            <a:r>
              <a:rPr lang="en-US" b="1" dirty="0"/>
              <a:t> Response (MVDR) </a:t>
            </a:r>
            <a:r>
              <a:rPr lang="en-US" dirty="0" err="1"/>
              <a:t>Beamformer</a:t>
            </a:r>
            <a:endParaRPr lang="en-US" dirty="0"/>
          </a:p>
          <a:p>
            <a:pPr lvl="1"/>
            <a:r>
              <a:rPr lang="en-US" dirty="0"/>
              <a:t>Minimizes the output power while preserving power from certain DOA</a:t>
            </a:r>
          </a:p>
          <a:p>
            <a:pPr lvl="1"/>
            <a:endParaRPr lang="en-US" dirty="0"/>
          </a:p>
          <a:p>
            <a:pPr lvl="1"/>
            <a:endParaRPr lang="en-US" dirty="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6901" y="1366887"/>
            <a:ext cx="2162747" cy="228842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0043" y="1366887"/>
            <a:ext cx="2162747" cy="228842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13184" y="1367039"/>
            <a:ext cx="2162747" cy="228812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6900" y="3847253"/>
            <a:ext cx="2162746" cy="2288426"/>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60043" y="3839506"/>
            <a:ext cx="2162746" cy="2288426"/>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05920" y="3839566"/>
            <a:ext cx="2177276" cy="2303800"/>
          </a:xfrm>
          <a:prstGeom prst="rect">
            <a:avLst/>
          </a:prstGeom>
        </p:spPr>
      </p:pic>
      <p:sp>
        <p:nvSpPr>
          <p:cNvPr id="4" name="Slide Number Placeholder 3">
            <a:extLst>
              <a:ext uri="{FF2B5EF4-FFF2-40B4-BE49-F238E27FC236}">
                <a16:creationId xmlns:a16="http://schemas.microsoft.com/office/drawing/2014/main" id="{3993C14D-0C30-442F-B07B-509009846366}"/>
              </a:ext>
            </a:extLst>
          </p:cNvPr>
          <p:cNvSpPr>
            <a:spLocks noGrp="1"/>
          </p:cNvSpPr>
          <p:nvPr>
            <p:ph type="sldNum" sz="quarter" idx="12"/>
          </p:nvPr>
        </p:nvSpPr>
        <p:spPr/>
        <p:txBody>
          <a:bodyPr/>
          <a:lstStyle/>
          <a:p>
            <a:fld id="{1CE585A4-21E8-448D-A1BD-722A3BA3E757}" type="slidenum">
              <a:rPr lang="en-US" smtClean="0"/>
              <a:t>27</a:t>
            </a:fld>
            <a:endParaRPr lang="en-US"/>
          </a:p>
        </p:txBody>
      </p:sp>
    </p:spTree>
    <p:extLst>
      <p:ext uri="{BB962C8B-B14F-4D97-AF65-F5344CB8AC3E}">
        <p14:creationId xmlns:p14="http://schemas.microsoft.com/office/powerpoint/2010/main" val="3339877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Difference Spectrogram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2593" y="2036753"/>
            <a:ext cx="3595714" cy="278132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1168" y="2036753"/>
            <a:ext cx="3595714" cy="278132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9743" y="2038340"/>
            <a:ext cx="3595714" cy="2781320"/>
          </a:xfrm>
          <a:prstGeom prst="rect">
            <a:avLst/>
          </a:prstGeom>
        </p:spPr>
      </p:pic>
      <p:sp>
        <p:nvSpPr>
          <p:cNvPr id="7" name="TextBox 6"/>
          <p:cNvSpPr txBox="1"/>
          <p:nvPr/>
        </p:nvSpPr>
        <p:spPr>
          <a:xfrm>
            <a:off x="1947825" y="4818073"/>
            <a:ext cx="1165250" cy="461665"/>
          </a:xfrm>
          <a:prstGeom prst="rect">
            <a:avLst/>
          </a:prstGeom>
          <a:noFill/>
        </p:spPr>
        <p:txBody>
          <a:bodyPr wrap="square" rtlCol="0">
            <a:spAutoFit/>
          </a:bodyPr>
          <a:lstStyle/>
          <a:p>
            <a:r>
              <a:rPr lang="en-US" sz="2400" dirty="0"/>
              <a:t>d = 2cm</a:t>
            </a:r>
          </a:p>
        </p:txBody>
      </p:sp>
      <p:sp>
        <p:nvSpPr>
          <p:cNvPr id="8" name="TextBox 7"/>
          <p:cNvSpPr txBox="1"/>
          <p:nvPr/>
        </p:nvSpPr>
        <p:spPr>
          <a:xfrm>
            <a:off x="5686400" y="4818072"/>
            <a:ext cx="1165250" cy="461665"/>
          </a:xfrm>
          <a:prstGeom prst="rect">
            <a:avLst/>
          </a:prstGeom>
          <a:noFill/>
        </p:spPr>
        <p:txBody>
          <a:bodyPr wrap="square" rtlCol="0">
            <a:spAutoFit/>
          </a:bodyPr>
          <a:lstStyle/>
          <a:p>
            <a:r>
              <a:rPr lang="en-US" sz="2400" dirty="0"/>
              <a:t>d = 5cm</a:t>
            </a:r>
          </a:p>
        </p:txBody>
      </p:sp>
      <p:sp>
        <p:nvSpPr>
          <p:cNvPr id="9" name="TextBox 8"/>
          <p:cNvSpPr txBox="1"/>
          <p:nvPr/>
        </p:nvSpPr>
        <p:spPr>
          <a:xfrm>
            <a:off x="9321800" y="4865409"/>
            <a:ext cx="1333500" cy="461665"/>
          </a:xfrm>
          <a:prstGeom prst="rect">
            <a:avLst/>
          </a:prstGeom>
          <a:noFill/>
        </p:spPr>
        <p:txBody>
          <a:bodyPr wrap="square" rtlCol="0">
            <a:spAutoFit/>
          </a:bodyPr>
          <a:lstStyle/>
          <a:p>
            <a:r>
              <a:rPr lang="en-US" sz="2400" dirty="0"/>
              <a:t>d = 15cm</a:t>
            </a:r>
          </a:p>
        </p:txBody>
      </p:sp>
      <p:sp>
        <p:nvSpPr>
          <p:cNvPr id="3" name="Slide Number Placeholder 2">
            <a:extLst>
              <a:ext uri="{FF2B5EF4-FFF2-40B4-BE49-F238E27FC236}">
                <a16:creationId xmlns:a16="http://schemas.microsoft.com/office/drawing/2014/main" id="{98F80F9B-8714-4D2A-9446-0CBDC3D6DDEC}"/>
              </a:ext>
            </a:extLst>
          </p:cNvPr>
          <p:cNvSpPr>
            <a:spLocks noGrp="1"/>
          </p:cNvSpPr>
          <p:nvPr>
            <p:ph type="sldNum" sz="quarter" idx="12"/>
          </p:nvPr>
        </p:nvSpPr>
        <p:spPr/>
        <p:txBody>
          <a:bodyPr/>
          <a:lstStyle/>
          <a:p>
            <a:fld id="{1CE585A4-21E8-448D-A1BD-722A3BA3E757}" type="slidenum">
              <a:rPr lang="en-US" smtClean="0"/>
              <a:t>28</a:t>
            </a:fld>
            <a:endParaRPr lang="en-US"/>
          </a:p>
        </p:txBody>
      </p:sp>
    </p:spTree>
    <p:extLst>
      <p:ext uri="{BB962C8B-B14F-4D97-AF65-F5344CB8AC3E}">
        <p14:creationId xmlns:p14="http://schemas.microsoft.com/office/powerpoint/2010/main" val="2289222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DOA Histogram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802871"/>
            <a:ext cx="4649274" cy="3714699"/>
          </a:xfrm>
        </p:spPr>
      </p:pic>
      <p:pic>
        <p:nvPicPr>
          <p:cNvPr id="5" name="Picture 4">
            <a:extLst>
              <a:ext uri="{FF2B5EF4-FFF2-40B4-BE49-F238E27FC236}">
                <a16:creationId xmlns:a16="http://schemas.microsoft.com/office/drawing/2014/main" id="{8DFAC75D-522A-4212-9D15-4D4AEBE02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480" y="1802870"/>
            <a:ext cx="4734235" cy="3714699"/>
          </a:xfrm>
          <a:prstGeom prst="rect">
            <a:avLst/>
          </a:prstGeom>
        </p:spPr>
      </p:pic>
      <p:sp>
        <p:nvSpPr>
          <p:cNvPr id="3" name="Slide Number Placeholder 2">
            <a:extLst>
              <a:ext uri="{FF2B5EF4-FFF2-40B4-BE49-F238E27FC236}">
                <a16:creationId xmlns:a16="http://schemas.microsoft.com/office/drawing/2014/main" id="{14FA655B-3946-4370-B915-8300E750392D}"/>
              </a:ext>
            </a:extLst>
          </p:cNvPr>
          <p:cNvSpPr>
            <a:spLocks noGrp="1"/>
          </p:cNvSpPr>
          <p:nvPr>
            <p:ph type="sldNum" sz="quarter" idx="12"/>
          </p:nvPr>
        </p:nvSpPr>
        <p:spPr/>
        <p:txBody>
          <a:bodyPr/>
          <a:lstStyle/>
          <a:p>
            <a:fld id="{1CE585A4-21E8-448D-A1BD-722A3BA3E757}" type="slidenum">
              <a:rPr lang="en-US" smtClean="0"/>
              <a:t>29</a:t>
            </a:fld>
            <a:endParaRPr lang="en-US"/>
          </a:p>
        </p:txBody>
      </p:sp>
    </p:spTree>
    <p:extLst>
      <p:ext uri="{BB962C8B-B14F-4D97-AF65-F5344CB8AC3E}">
        <p14:creationId xmlns:p14="http://schemas.microsoft.com/office/powerpoint/2010/main" val="3267914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p:txBody>
          <a:bodyPr/>
          <a:lstStyle/>
          <a:p>
            <a:r>
              <a:rPr lang="en-US" dirty="0"/>
              <a:t>“Cocktail Party Problem” by Colin Cherry in 1956</a:t>
            </a:r>
          </a:p>
          <a:p>
            <a:r>
              <a:rPr lang="en-US" dirty="0"/>
              <a:t>Replicate the ability of Human Ears and Brain</a:t>
            </a:r>
            <a:endParaRPr lang="en-US" dirty="0">
              <a:sym typeface="Wingdings" panose="05000000000000000000" pitchFamily="2" charset="2"/>
            </a:endParaRPr>
          </a:p>
          <a:p>
            <a:r>
              <a:rPr lang="en-US" dirty="0">
                <a:sym typeface="Wingdings" panose="05000000000000000000" pitchFamily="2" charset="2"/>
              </a:rPr>
              <a:t>Classical Techniques like Beamforming requires Large Microphone Arrays</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p>
        </p:txBody>
      </p:sp>
      <p:sp>
        <p:nvSpPr>
          <p:cNvPr id="4" name="Slide Number Placeholder 3">
            <a:extLst>
              <a:ext uri="{FF2B5EF4-FFF2-40B4-BE49-F238E27FC236}">
                <a16:creationId xmlns:a16="http://schemas.microsoft.com/office/drawing/2014/main" id="{E659B8BF-B90C-4A16-9DCE-D4CF0FBCB468}"/>
              </a:ext>
            </a:extLst>
          </p:cNvPr>
          <p:cNvSpPr>
            <a:spLocks noGrp="1"/>
          </p:cNvSpPr>
          <p:nvPr>
            <p:ph type="sldNum" sz="quarter" idx="12"/>
          </p:nvPr>
        </p:nvSpPr>
        <p:spPr/>
        <p:txBody>
          <a:bodyPr/>
          <a:lstStyle/>
          <a:p>
            <a:fld id="{1CE585A4-21E8-448D-A1BD-722A3BA3E757}" type="slidenum">
              <a:rPr lang="en-US" smtClean="0"/>
              <a:t>3</a:t>
            </a:fld>
            <a:endParaRPr lang="en-US"/>
          </a:p>
        </p:txBody>
      </p:sp>
    </p:spTree>
    <p:extLst>
      <p:ext uri="{BB962C8B-B14F-4D97-AF65-F5344CB8AC3E}">
        <p14:creationId xmlns:p14="http://schemas.microsoft.com/office/powerpoint/2010/main" val="2501559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Room Impulse Responses</a:t>
            </a:r>
          </a:p>
        </p:txBody>
      </p:sp>
      <p:pic>
        <p:nvPicPr>
          <p:cNvPr id="5" name="Picture 4"/>
          <p:cNvPicPr>
            <a:picLocks noChangeAspect="1"/>
          </p:cNvPicPr>
          <p:nvPr/>
        </p:nvPicPr>
        <p:blipFill>
          <a:blip r:embed="rId2"/>
          <a:stretch>
            <a:fillRect/>
          </a:stretch>
        </p:blipFill>
        <p:spPr>
          <a:xfrm>
            <a:off x="360680" y="1366887"/>
            <a:ext cx="3639820" cy="4792292"/>
          </a:xfrm>
          <a:prstGeom prst="rect">
            <a:avLst/>
          </a:prstGeom>
        </p:spPr>
      </p:pic>
      <p:pic>
        <p:nvPicPr>
          <p:cNvPr id="6" name="Picture 5"/>
          <p:cNvPicPr>
            <a:picLocks noChangeAspect="1"/>
          </p:cNvPicPr>
          <p:nvPr/>
        </p:nvPicPr>
        <p:blipFill>
          <a:blip r:embed="rId3"/>
          <a:stretch>
            <a:fillRect/>
          </a:stretch>
        </p:blipFill>
        <p:spPr>
          <a:xfrm>
            <a:off x="4000500" y="1366887"/>
            <a:ext cx="7962900" cy="4792293"/>
          </a:xfrm>
          <a:prstGeom prst="rect">
            <a:avLst/>
          </a:prstGeom>
        </p:spPr>
      </p:pic>
      <p:sp>
        <p:nvSpPr>
          <p:cNvPr id="3" name="Slide Number Placeholder 2">
            <a:extLst>
              <a:ext uri="{FF2B5EF4-FFF2-40B4-BE49-F238E27FC236}">
                <a16:creationId xmlns:a16="http://schemas.microsoft.com/office/drawing/2014/main" id="{8F4C4FC3-73A2-4614-B428-075293FDC7BA}"/>
              </a:ext>
            </a:extLst>
          </p:cNvPr>
          <p:cNvSpPr>
            <a:spLocks noGrp="1"/>
          </p:cNvSpPr>
          <p:nvPr>
            <p:ph type="sldNum" sz="quarter" idx="12"/>
          </p:nvPr>
        </p:nvSpPr>
        <p:spPr/>
        <p:txBody>
          <a:bodyPr/>
          <a:lstStyle/>
          <a:p>
            <a:fld id="{1CE585A4-21E8-448D-A1BD-722A3BA3E757}" type="slidenum">
              <a:rPr lang="en-US" smtClean="0"/>
              <a:t>30</a:t>
            </a:fld>
            <a:endParaRPr lang="en-US"/>
          </a:p>
        </p:txBody>
      </p:sp>
    </p:spTree>
    <p:extLst>
      <p:ext uri="{BB962C8B-B14F-4D97-AF65-F5344CB8AC3E}">
        <p14:creationId xmlns:p14="http://schemas.microsoft.com/office/powerpoint/2010/main" val="3306187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3" name="Content Placeholder 2"/>
          <p:cNvSpPr>
            <a:spLocks noGrp="1"/>
          </p:cNvSpPr>
          <p:nvPr>
            <p:ph idx="1"/>
          </p:nvPr>
        </p:nvSpPr>
        <p:spPr/>
        <p:txBody>
          <a:bodyPr/>
          <a:lstStyle/>
          <a:p>
            <a:r>
              <a:rPr lang="en-US" dirty="0"/>
              <a:t>Phase Differences </a:t>
            </a:r>
            <a:r>
              <a:rPr lang="en-US" dirty="0">
                <a:sym typeface="Wingdings" panose="05000000000000000000" pitchFamily="2" charset="2"/>
              </a:rPr>
              <a:t> “Weak” feature under reverberation</a:t>
            </a:r>
          </a:p>
          <a:p>
            <a:r>
              <a:rPr lang="en-US" dirty="0">
                <a:sym typeface="Wingdings" panose="05000000000000000000" pitchFamily="2" charset="2"/>
              </a:rPr>
              <a:t>Deep Neural Networks  Feature Learning</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8473" y="3148277"/>
            <a:ext cx="3427207" cy="3060006"/>
          </a:xfrm>
          <a:prstGeom prst="rect">
            <a:avLst/>
          </a:prstGeom>
        </p:spPr>
      </p:pic>
      <p:sp>
        <p:nvSpPr>
          <p:cNvPr id="4" name="Slide Number Placeholder 3">
            <a:extLst>
              <a:ext uri="{FF2B5EF4-FFF2-40B4-BE49-F238E27FC236}">
                <a16:creationId xmlns:a16="http://schemas.microsoft.com/office/drawing/2014/main" id="{3EDBA605-AA2E-43D0-8E00-DCC2533AC887}"/>
              </a:ext>
            </a:extLst>
          </p:cNvPr>
          <p:cNvSpPr>
            <a:spLocks noGrp="1"/>
          </p:cNvSpPr>
          <p:nvPr>
            <p:ph type="sldNum" sz="quarter" idx="12"/>
          </p:nvPr>
        </p:nvSpPr>
        <p:spPr/>
        <p:txBody>
          <a:bodyPr/>
          <a:lstStyle/>
          <a:p>
            <a:fld id="{1CE585A4-21E8-448D-A1BD-722A3BA3E757}" type="slidenum">
              <a:rPr lang="en-US" smtClean="0"/>
              <a:t>31</a:t>
            </a:fld>
            <a:endParaRPr lang="en-US"/>
          </a:p>
        </p:txBody>
      </p:sp>
    </p:spTree>
    <p:extLst>
      <p:ext uri="{BB962C8B-B14F-4D97-AF65-F5344CB8AC3E}">
        <p14:creationId xmlns:p14="http://schemas.microsoft.com/office/powerpoint/2010/main" val="692037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3" name="Content Placeholder 2"/>
          <p:cNvSpPr>
            <a:spLocks noGrp="1"/>
          </p:cNvSpPr>
          <p:nvPr>
            <p:ph idx="1"/>
          </p:nvPr>
        </p:nvSpPr>
        <p:spPr/>
        <p:txBody>
          <a:bodyPr/>
          <a:lstStyle/>
          <a:p>
            <a:r>
              <a:rPr lang="en-US" dirty="0"/>
              <a:t>Proposed Framework: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575" y="2328865"/>
            <a:ext cx="9660869" cy="2686048"/>
          </a:xfrm>
          <a:prstGeom prst="rect">
            <a:avLst/>
          </a:prstGeom>
        </p:spPr>
      </p:pic>
      <p:sp>
        <p:nvSpPr>
          <p:cNvPr id="5" name="Slide Number Placeholder 4">
            <a:extLst>
              <a:ext uri="{FF2B5EF4-FFF2-40B4-BE49-F238E27FC236}">
                <a16:creationId xmlns:a16="http://schemas.microsoft.com/office/drawing/2014/main" id="{F60DB2E3-8959-42E9-9741-86DCBA9CA0EC}"/>
              </a:ext>
            </a:extLst>
          </p:cNvPr>
          <p:cNvSpPr>
            <a:spLocks noGrp="1"/>
          </p:cNvSpPr>
          <p:nvPr>
            <p:ph type="sldNum" sz="quarter" idx="12"/>
          </p:nvPr>
        </p:nvSpPr>
        <p:spPr/>
        <p:txBody>
          <a:bodyPr/>
          <a:lstStyle/>
          <a:p>
            <a:fld id="{1CE585A4-21E8-448D-A1BD-722A3BA3E757}" type="slidenum">
              <a:rPr lang="en-US" smtClean="0"/>
              <a:t>32</a:t>
            </a:fld>
            <a:endParaRPr lang="en-US"/>
          </a:p>
        </p:txBody>
      </p:sp>
    </p:spTree>
    <p:extLst>
      <p:ext uri="{BB962C8B-B14F-4D97-AF65-F5344CB8AC3E}">
        <p14:creationId xmlns:p14="http://schemas.microsoft.com/office/powerpoint/2010/main" val="10245086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 Quality</a:t>
            </a:r>
          </a:p>
        </p:txBody>
      </p:sp>
      <p:sp>
        <p:nvSpPr>
          <p:cNvPr id="3" name="Content Placeholder 2"/>
          <p:cNvSpPr>
            <a:spLocks noGrp="1"/>
          </p:cNvSpPr>
          <p:nvPr>
            <p:ph idx="1"/>
          </p:nvPr>
        </p:nvSpPr>
        <p:spPr>
          <a:xfrm>
            <a:off x="1097280" y="1366887"/>
            <a:ext cx="4643120" cy="4502207"/>
          </a:xfrm>
        </p:spPr>
        <p:txBody>
          <a:bodyPr/>
          <a:lstStyle/>
          <a:p>
            <a:r>
              <a:rPr lang="en-US" dirty="0"/>
              <a:t>Multiple Stimuli with Hidden Reference and Anchor (MUSHRA)</a:t>
            </a:r>
          </a:p>
          <a:p>
            <a:pPr lvl="1"/>
            <a:r>
              <a:rPr lang="en-US" dirty="0"/>
              <a:t>Hidden Reference = Perfectly Zoomed Speech</a:t>
            </a:r>
          </a:p>
          <a:p>
            <a:pPr lvl="1"/>
            <a:r>
              <a:rPr lang="en-US" dirty="0"/>
              <a:t>Hidden Anchor = Mixture without any processing</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3405" y="1372433"/>
            <a:ext cx="5282275" cy="4210806"/>
          </a:xfrm>
          <a:prstGeom prst="rect">
            <a:avLst/>
          </a:prstGeom>
        </p:spPr>
      </p:pic>
      <p:sp>
        <p:nvSpPr>
          <p:cNvPr id="4" name="Slide Number Placeholder 3">
            <a:extLst>
              <a:ext uri="{FF2B5EF4-FFF2-40B4-BE49-F238E27FC236}">
                <a16:creationId xmlns:a16="http://schemas.microsoft.com/office/drawing/2014/main" id="{B8BB80C5-A62C-486F-9D58-0360A2B75A27}"/>
              </a:ext>
            </a:extLst>
          </p:cNvPr>
          <p:cNvSpPr>
            <a:spLocks noGrp="1"/>
          </p:cNvSpPr>
          <p:nvPr>
            <p:ph type="sldNum" sz="quarter" idx="12"/>
          </p:nvPr>
        </p:nvSpPr>
        <p:spPr/>
        <p:txBody>
          <a:bodyPr/>
          <a:lstStyle/>
          <a:p>
            <a:fld id="{1CE585A4-21E8-448D-A1BD-722A3BA3E757}" type="slidenum">
              <a:rPr lang="en-US" smtClean="0"/>
              <a:t>33</a:t>
            </a:fld>
            <a:endParaRPr lang="en-US"/>
          </a:p>
        </p:txBody>
      </p:sp>
    </p:spTree>
    <p:extLst>
      <p:ext uri="{BB962C8B-B14F-4D97-AF65-F5344CB8AC3E}">
        <p14:creationId xmlns:p14="http://schemas.microsoft.com/office/powerpoint/2010/main" val="725525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 Quality</a:t>
            </a:r>
          </a:p>
        </p:txBody>
      </p:sp>
      <p:sp>
        <p:nvSpPr>
          <p:cNvPr id="3" name="Content Placeholder 2"/>
          <p:cNvSpPr>
            <a:spLocks noGrp="1"/>
          </p:cNvSpPr>
          <p:nvPr>
            <p:ph idx="1"/>
          </p:nvPr>
        </p:nvSpPr>
        <p:spPr/>
        <p:txBody>
          <a:bodyPr/>
          <a:lstStyle/>
          <a:p>
            <a:r>
              <a:rPr lang="en-US" dirty="0"/>
              <a:t>Conducted informally with 3 participants</a:t>
            </a:r>
          </a:p>
          <a:p>
            <a:pPr lvl="1"/>
            <a:r>
              <a:rPr lang="en-US" dirty="0"/>
              <a:t>“Rate the global quality compared to the reference for each test signal”</a:t>
            </a:r>
          </a:p>
          <a:p>
            <a:pPr lvl="1"/>
            <a:r>
              <a:rPr lang="en-US" dirty="0"/>
              <a:t>“Rate the closeness of the sound”</a:t>
            </a:r>
          </a:p>
          <a:p>
            <a:r>
              <a:rPr lang="en-US" dirty="0"/>
              <a:t>Results:</a:t>
            </a:r>
          </a:p>
          <a:p>
            <a:pPr lvl="1"/>
            <a:r>
              <a:rPr lang="en-US" dirty="0"/>
              <a:t>Supported the objective measures</a:t>
            </a:r>
          </a:p>
          <a:p>
            <a:pPr lvl="1"/>
            <a:r>
              <a:rPr lang="en-US" b="1" dirty="0"/>
              <a:t>Audio Zooming ⇔ </a:t>
            </a:r>
            <a:r>
              <a:rPr lang="en-US" altLang="zh-TW" b="1" dirty="0"/>
              <a:t>Source </a:t>
            </a:r>
            <a:r>
              <a:rPr lang="en-US" b="1" dirty="0"/>
              <a:t>Separation?</a:t>
            </a:r>
          </a:p>
          <a:p>
            <a:r>
              <a:rPr lang="en-US" dirty="0">
                <a:hlinkClick r:id="rId2"/>
              </a:rPr>
              <a:t>https://chl214.github.io/webMUSHRA/</a:t>
            </a:r>
            <a:endParaRPr lang="en-US" dirty="0"/>
          </a:p>
          <a:p>
            <a:endParaRPr lang="en-US" b="1" dirty="0"/>
          </a:p>
          <a:p>
            <a:pPr lvl="1"/>
            <a:endParaRPr lang="en-US" dirty="0"/>
          </a:p>
        </p:txBody>
      </p:sp>
      <p:sp>
        <p:nvSpPr>
          <p:cNvPr id="4" name="Slide Number Placeholder 3">
            <a:extLst>
              <a:ext uri="{FF2B5EF4-FFF2-40B4-BE49-F238E27FC236}">
                <a16:creationId xmlns:a16="http://schemas.microsoft.com/office/drawing/2014/main" id="{508DF6BA-B7A8-46BD-AD0A-2D515A529947}"/>
              </a:ext>
            </a:extLst>
          </p:cNvPr>
          <p:cNvSpPr>
            <a:spLocks noGrp="1"/>
          </p:cNvSpPr>
          <p:nvPr>
            <p:ph type="sldNum" sz="quarter" idx="12"/>
          </p:nvPr>
        </p:nvSpPr>
        <p:spPr/>
        <p:txBody>
          <a:bodyPr/>
          <a:lstStyle/>
          <a:p>
            <a:fld id="{1CE585A4-21E8-448D-A1BD-722A3BA3E757}" type="slidenum">
              <a:rPr lang="en-US" smtClean="0"/>
              <a:t>34</a:t>
            </a:fld>
            <a:endParaRPr lang="en-US"/>
          </a:p>
        </p:txBody>
      </p:sp>
    </p:spTree>
    <p:extLst>
      <p:ext uri="{BB962C8B-B14F-4D97-AF65-F5344CB8AC3E}">
        <p14:creationId xmlns:p14="http://schemas.microsoft.com/office/powerpoint/2010/main" val="3578861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Aims and Objectives</a:t>
            </a:r>
          </a:p>
        </p:txBody>
      </p:sp>
      <p:sp>
        <p:nvSpPr>
          <p:cNvPr id="3" name="Content Placeholder 2"/>
          <p:cNvSpPr>
            <a:spLocks noGrp="1"/>
          </p:cNvSpPr>
          <p:nvPr>
            <p:ph idx="1"/>
          </p:nvPr>
        </p:nvSpPr>
        <p:spPr/>
        <p:txBody>
          <a:bodyPr/>
          <a:lstStyle/>
          <a:p>
            <a:r>
              <a:rPr lang="en-US" dirty="0"/>
              <a:t>Capture Audio examples containing two speakers in a room under </a:t>
            </a:r>
            <a:r>
              <a:rPr lang="en-US" b="1" dirty="0"/>
              <a:t>different reverberant conditions</a:t>
            </a:r>
          </a:p>
          <a:p>
            <a:r>
              <a:rPr lang="en-US" dirty="0"/>
              <a:t>Develop audio zooming algorithms applicable on smartphones</a:t>
            </a:r>
          </a:p>
          <a:p>
            <a:r>
              <a:rPr lang="en-US" dirty="0"/>
              <a:t>Evaluate algorithms using Subjective and Objective Metrics</a:t>
            </a:r>
          </a:p>
        </p:txBody>
      </p:sp>
      <p:sp>
        <p:nvSpPr>
          <p:cNvPr id="4" name="Slide Number Placeholder 3">
            <a:extLst>
              <a:ext uri="{FF2B5EF4-FFF2-40B4-BE49-F238E27FC236}">
                <a16:creationId xmlns:a16="http://schemas.microsoft.com/office/drawing/2014/main" id="{54E3BA05-692D-4614-B1EA-F637E4A9F419}"/>
              </a:ext>
            </a:extLst>
          </p:cNvPr>
          <p:cNvSpPr>
            <a:spLocks noGrp="1"/>
          </p:cNvSpPr>
          <p:nvPr>
            <p:ph type="sldNum" sz="quarter" idx="12"/>
          </p:nvPr>
        </p:nvSpPr>
        <p:spPr/>
        <p:txBody>
          <a:bodyPr/>
          <a:lstStyle/>
          <a:p>
            <a:fld id="{1CE585A4-21E8-448D-A1BD-722A3BA3E757}" type="slidenum">
              <a:rPr lang="en-US" smtClean="0"/>
              <a:t>4</a:t>
            </a:fld>
            <a:endParaRPr lang="en-US"/>
          </a:p>
        </p:txBody>
      </p:sp>
    </p:spTree>
    <p:extLst>
      <p:ext uri="{BB962C8B-B14F-4D97-AF65-F5344CB8AC3E}">
        <p14:creationId xmlns:p14="http://schemas.microsoft.com/office/powerpoint/2010/main" val="1251166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Capturing Audio Samples</a:t>
            </a:r>
          </a:p>
        </p:txBody>
      </p:sp>
      <p:sp>
        <p:nvSpPr>
          <p:cNvPr id="6" name="Content Placeholder 5"/>
          <p:cNvSpPr>
            <a:spLocks noGrp="1"/>
          </p:cNvSpPr>
          <p:nvPr>
            <p:ph idx="1"/>
          </p:nvPr>
        </p:nvSpPr>
        <p:spPr/>
        <p:txBody>
          <a:bodyPr/>
          <a:lstStyle/>
          <a:p>
            <a:r>
              <a:rPr lang="en-US" dirty="0"/>
              <a:t>Real-life Recording vs. </a:t>
            </a:r>
            <a:r>
              <a:rPr lang="en-US" b="1" dirty="0"/>
              <a:t>Software Simulation </a:t>
            </a:r>
            <a:r>
              <a:rPr lang="en-US" dirty="0"/>
              <a:t>✔</a:t>
            </a:r>
          </a:p>
          <a:p>
            <a:pPr lvl="1"/>
            <a:r>
              <a:rPr lang="en-US" dirty="0"/>
              <a:t>Flexibility of modifying parameters easily</a:t>
            </a:r>
          </a:p>
          <a:p>
            <a:r>
              <a:rPr lang="en-US" dirty="0"/>
              <a:t>Modelling the Room as a Linear Time-invariant (LTI) System</a:t>
            </a:r>
          </a:p>
          <a:p>
            <a:pPr lvl="1"/>
            <a:r>
              <a:rPr lang="en-US" dirty="0"/>
              <a:t>Generate </a:t>
            </a:r>
            <a:r>
              <a:rPr lang="en-US" b="1" dirty="0"/>
              <a:t>Room Impulse Response</a:t>
            </a:r>
            <a:endParaRPr lang="en-US" dirty="0"/>
          </a:p>
          <a:p>
            <a:pPr lvl="1"/>
            <a:r>
              <a:rPr lang="en-US" b="1" dirty="0"/>
              <a:t>Anechoic Speech </a:t>
            </a:r>
            <a:r>
              <a:rPr lang="en-US" dirty="0"/>
              <a:t>from </a:t>
            </a:r>
            <a:r>
              <a:rPr lang="en-US" i="1" dirty="0"/>
              <a:t>IEEE Sentences</a:t>
            </a:r>
          </a:p>
          <a:p>
            <a:pPr marL="201168" lvl="1" indent="0">
              <a:buNone/>
            </a:pPr>
            <a:r>
              <a:rPr lang="en-US" dirty="0">
                <a:sym typeface="Wingdings" panose="05000000000000000000" pitchFamily="2" charset="2"/>
              </a:rPr>
              <a:t> </a:t>
            </a:r>
            <a:r>
              <a:rPr lang="en-US" b="1" dirty="0">
                <a:sym typeface="Wingdings" panose="05000000000000000000" pitchFamily="2" charset="2"/>
              </a:rPr>
              <a:t>Convolution</a:t>
            </a:r>
            <a:endParaRPr lang="en-US" b="1" dirty="0"/>
          </a:p>
        </p:txBody>
      </p:sp>
      <p:sp>
        <p:nvSpPr>
          <p:cNvPr id="3" name="Slide Number Placeholder 2">
            <a:extLst>
              <a:ext uri="{FF2B5EF4-FFF2-40B4-BE49-F238E27FC236}">
                <a16:creationId xmlns:a16="http://schemas.microsoft.com/office/drawing/2014/main" id="{667804B8-653A-46A1-AE22-F648A13F80CC}"/>
              </a:ext>
            </a:extLst>
          </p:cNvPr>
          <p:cNvSpPr>
            <a:spLocks noGrp="1"/>
          </p:cNvSpPr>
          <p:nvPr>
            <p:ph type="sldNum" sz="quarter" idx="12"/>
          </p:nvPr>
        </p:nvSpPr>
        <p:spPr/>
        <p:txBody>
          <a:bodyPr/>
          <a:lstStyle/>
          <a:p>
            <a:fld id="{1CE585A4-21E8-448D-A1BD-722A3BA3E757}" type="slidenum">
              <a:rPr lang="en-US" smtClean="0"/>
              <a:t>5</a:t>
            </a:fld>
            <a:endParaRPr lang="en-US"/>
          </a:p>
        </p:txBody>
      </p:sp>
    </p:spTree>
    <p:extLst>
      <p:ext uri="{BB962C8B-B14F-4D97-AF65-F5344CB8AC3E}">
        <p14:creationId xmlns:p14="http://schemas.microsoft.com/office/powerpoint/2010/main" val="1045096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Room Acoustics</a:t>
            </a:r>
          </a:p>
        </p:txBody>
      </p:sp>
      <p:sp>
        <p:nvSpPr>
          <p:cNvPr id="4" name="Content Placeholder 3"/>
          <p:cNvSpPr>
            <a:spLocks noGrp="1"/>
          </p:cNvSpPr>
          <p:nvPr>
            <p:ph idx="1"/>
          </p:nvPr>
        </p:nvSpPr>
        <p:spPr>
          <a:xfrm>
            <a:off x="1097280" y="1366887"/>
            <a:ext cx="5171324" cy="4502207"/>
          </a:xfrm>
        </p:spPr>
        <p:txBody>
          <a:bodyPr/>
          <a:lstStyle/>
          <a:p>
            <a:r>
              <a:rPr lang="en-US" dirty="0"/>
              <a:t>Reverberation - Persistence of Sound after its production</a:t>
            </a:r>
          </a:p>
          <a:p>
            <a:r>
              <a:rPr lang="en-US" dirty="0"/>
              <a:t>RT</a:t>
            </a:r>
            <a:r>
              <a:rPr lang="en-US" baseline="-25000" dirty="0"/>
              <a:t>60</a:t>
            </a:r>
            <a:r>
              <a:rPr lang="en-US" dirty="0"/>
              <a:t> – Time taken for Reverberant energy to decay by 60 dB</a:t>
            </a:r>
          </a:p>
          <a:p>
            <a:pPr lvl="1"/>
            <a:r>
              <a:rPr lang="en-US" dirty="0"/>
              <a:t>320 </a:t>
            </a:r>
            <a:r>
              <a:rPr lang="en-US" dirty="0" err="1"/>
              <a:t>ms</a:t>
            </a:r>
            <a:r>
              <a:rPr lang="en-US" dirty="0"/>
              <a:t> for Office Room, 1.7s for Level 2 Lobby in EEE building</a:t>
            </a:r>
          </a:p>
          <a:p>
            <a:r>
              <a:rPr lang="en-US" b="1" dirty="0"/>
              <a:t>Method of Images</a:t>
            </a:r>
          </a:p>
        </p:txBody>
      </p:sp>
      <p:pic>
        <p:nvPicPr>
          <p:cNvPr id="6"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605" y="1366823"/>
            <a:ext cx="5191875" cy="2123117"/>
          </a:xfrm>
          <a:prstGeom prst="rect">
            <a:avLst/>
          </a:prstGeom>
        </p:spPr>
      </p:pic>
      <p:pic>
        <p:nvPicPr>
          <p:cNvPr id="8"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666" y="3443137"/>
            <a:ext cx="4517813" cy="2849814"/>
          </a:xfrm>
          <a:prstGeom prst="rect">
            <a:avLst/>
          </a:prstGeom>
        </p:spPr>
      </p:pic>
      <p:sp>
        <p:nvSpPr>
          <p:cNvPr id="3" name="Slide Number Placeholder 2">
            <a:extLst>
              <a:ext uri="{FF2B5EF4-FFF2-40B4-BE49-F238E27FC236}">
                <a16:creationId xmlns:a16="http://schemas.microsoft.com/office/drawing/2014/main" id="{E161DA7B-91EE-43BE-B3DE-B0B7F11485AB}"/>
              </a:ext>
            </a:extLst>
          </p:cNvPr>
          <p:cNvSpPr>
            <a:spLocks noGrp="1"/>
          </p:cNvSpPr>
          <p:nvPr>
            <p:ph type="sldNum" sz="quarter" idx="12"/>
          </p:nvPr>
        </p:nvSpPr>
        <p:spPr/>
        <p:txBody>
          <a:bodyPr/>
          <a:lstStyle/>
          <a:p>
            <a:fld id="{1CE585A4-21E8-448D-A1BD-722A3BA3E757}" type="slidenum">
              <a:rPr lang="en-US" smtClean="0"/>
              <a:t>6</a:t>
            </a:fld>
            <a:endParaRPr lang="en-US"/>
          </a:p>
        </p:txBody>
      </p:sp>
    </p:spTree>
    <p:extLst>
      <p:ext uri="{BB962C8B-B14F-4D97-AF65-F5344CB8AC3E}">
        <p14:creationId xmlns:p14="http://schemas.microsoft.com/office/powerpoint/2010/main" val="4079690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643048" y="498409"/>
            <a:ext cx="4191000" cy="5514975"/>
            <a:chOff x="4138602" y="498409"/>
            <a:chExt cx="4191000" cy="5514975"/>
          </a:xfrm>
        </p:grpSpPr>
        <p:pic>
          <p:nvPicPr>
            <p:cNvPr id="5" name="Picture 4"/>
            <p:cNvPicPr>
              <a:picLocks noChangeAspect="1"/>
            </p:cNvPicPr>
            <p:nvPr/>
          </p:nvPicPr>
          <p:blipFill>
            <a:blip r:embed="rId11"/>
            <a:stretch>
              <a:fillRect/>
            </a:stretch>
          </p:blipFill>
          <p:spPr>
            <a:xfrm>
              <a:off x="4138602" y="498409"/>
              <a:ext cx="4191000" cy="5514975"/>
            </a:xfrm>
            <a:prstGeom prst="rect">
              <a:avLst/>
            </a:prstGeom>
          </p:spPr>
        </p:pic>
        <p:pic>
          <p:nvPicPr>
            <p:cNvPr id="8" name="2l_src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7262472" y="2819334"/>
              <a:ext cx="436563" cy="436562"/>
            </a:xfrm>
            <a:prstGeom prst="rect">
              <a:avLst/>
            </a:prstGeom>
          </p:spPr>
        </p:pic>
        <p:pic>
          <p:nvPicPr>
            <p:cNvPr id="9" name="2l_rec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6325444" y="4472781"/>
              <a:ext cx="436563" cy="436563"/>
            </a:xfrm>
            <a:prstGeom prst="rect">
              <a:avLst/>
            </a:prstGeom>
          </p:spPr>
        </p:pic>
        <p:pic>
          <p:nvPicPr>
            <p:cNvPr id="10" name="2l_rec1">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5670218" y="4472781"/>
              <a:ext cx="436563" cy="436563"/>
            </a:xfrm>
            <a:prstGeom prst="rect">
              <a:avLst/>
            </a:prstGeom>
          </p:spPr>
        </p:pic>
        <p:pic>
          <p:nvPicPr>
            <p:cNvPr id="11" name="1s_src1">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2"/>
            <a:stretch>
              <a:fillRect/>
            </a:stretch>
          </p:blipFill>
          <p:spPr>
            <a:xfrm>
              <a:off x="4704426" y="2819334"/>
              <a:ext cx="436563" cy="436562"/>
            </a:xfrm>
            <a:prstGeom prst="rect">
              <a:avLst/>
            </a:prstGeom>
          </p:spPr>
        </p:pic>
      </p:grpSp>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86272" y="498409"/>
            <a:ext cx="7305728" cy="2786083"/>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34048" y="3516302"/>
            <a:ext cx="7305728" cy="2786083"/>
          </a:xfrm>
          <a:prstGeom prst="rect">
            <a:avLst/>
          </a:prstGeom>
        </p:spPr>
      </p:pic>
      <p:sp>
        <p:nvSpPr>
          <p:cNvPr id="19" name="Oval 18"/>
          <p:cNvSpPr/>
          <p:nvPr/>
        </p:nvSpPr>
        <p:spPr>
          <a:xfrm>
            <a:off x="1208872" y="2708341"/>
            <a:ext cx="1219200" cy="1320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p:cNvSpPr txBox="1"/>
              <p:nvPr/>
            </p:nvSpPr>
            <p:spPr>
              <a:xfrm>
                <a:off x="459645" y="39624"/>
                <a:ext cx="5177052" cy="523220"/>
              </a:xfrm>
              <a:prstGeom prst="rect">
                <a:avLst/>
              </a:prstGeom>
              <a:noFill/>
            </p:spPr>
            <p:txBody>
              <a:bodyPr wrap="square" rtlCol="0">
                <a:spAutoFit/>
              </a:bodyPr>
              <a:lstStyle/>
              <a:p>
                <a:r>
                  <a:rPr lang="en-US" sz="2800" dirty="0"/>
                  <a:t>RT = 200ms,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𝜃</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45</m:t>
                        </m:r>
                      </m:e>
                      <m:sup>
                        <m:r>
                          <a:rPr lang="en-US" sz="2800" b="0" i="1" smtClean="0">
                            <a:latin typeface="Cambria Math" panose="02040503050406030204" pitchFamily="18" charset="0"/>
                          </a:rPr>
                          <m:t>∘</m:t>
                        </m:r>
                      </m:sup>
                    </m:sSup>
                  </m:oMath>
                </a14:m>
                <a:r>
                  <a:rPr lang="en-US" sz="2800" dirty="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𝜃</m:t>
                        </m:r>
                      </m:e>
                      <m:sub>
                        <m:r>
                          <a:rPr lang="en-US" sz="2800" b="0" i="1" smtClean="0">
                            <a:latin typeface="Cambria Math" panose="02040503050406030204" pitchFamily="18" charset="0"/>
                          </a:rPr>
                          <m:t>2</m:t>
                        </m:r>
                      </m:sub>
                    </m:sSub>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45</m:t>
                        </m:r>
                      </m:e>
                      <m:sup>
                        <m:r>
                          <a:rPr lang="en-US" sz="2800" i="1">
                            <a:latin typeface="Cambria Math" panose="02040503050406030204" pitchFamily="18" charset="0"/>
                          </a:rPr>
                          <m:t>∘</m:t>
                        </m:r>
                      </m:sup>
                    </m:sSup>
                  </m:oMath>
                </a14:m>
                <a:endParaRPr lang="en-US" sz="2800" dirty="0"/>
              </a:p>
            </p:txBody>
          </p:sp>
        </mc:Choice>
        <mc:Fallback xmlns="">
          <p:sp>
            <p:nvSpPr>
              <p:cNvPr id="20" name="TextBox 19"/>
              <p:cNvSpPr txBox="1">
                <a:spLocks noRot="1" noChangeAspect="1" noMove="1" noResize="1" noEditPoints="1" noAdjustHandles="1" noChangeArrowheads="1" noChangeShapeType="1" noTextEdit="1"/>
              </p:cNvSpPr>
              <p:nvPr/>
            </p:nvSpPr>
            <p:spPr>
              <a:xfrm>
                <a:off x="459645" y="39624"/>
                <a:ext cx="5177052" cy="523220"/>
              </a:xfrm>
              <a:prstGeom prst="rect">
                <a:avLst/>
              </a:prstGeom>
              <a:blipFill>
                <a:blip r:embed="rId15"/>
                <a:stretch>
                  <a:fillRect l="-2353" t="-11765" b="-3294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1C661B9-45E1-457D-BB3F-44271A55614C}"/>
              </a:ext>
            </a:extLst>
          </p:cNvPr>
          <p:cNvSpPr>
            <a:spLocks noGrp="1"/>
          </p:cNvSpPr>
          <p:nvPr>
            <p:ph type="sldNum" sz="quarter" idx="12"/>
          </p:nvPr>
        </p:nvSpPr>
        <p:spPr/>
        <p:txBody>
          <a:bodyPr/>
          <a:lstStyle/>
          <a:p>
            <a:fld id="{1CE585A4-21E8-448D-A1BD-722A3BA3E757}" type="slidenum">
              <a:rPr lang="en-US" smtClean="0"/>
              <a:t>7</a:t>
            </a:fld>
            <a:endParaRPr lang="en-US"/>
          </a:p>
        </p:txBody>
      </p:sp>
    </p:spTree>
    <p:extLst>
      <p:ext uri="{BB962C8B-B14F-4D97-AF65-F5344CB8AC3E}">
        <p14:creationId xmlns:p14="http://schemas.microsoft.com/office/powerpoint/2010/main" val="96644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1"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8"/>
                </p:tgtEl>
              </p:cMediaNode>
            </p:audio>
            <p:audio>
              <p:cMediaNode vol="80000">
                <p:cTn id="11" fill="hold" display="0">
                  <p:stCondLst>
                    <p:cond delay="indefinite"/>
                  </p:stCondLst>
                  <p:endCondLst>
                    <p:cond evt="onStopAudio" delay="0">
                      <p:tgtEl>
                        <p:sldTgt/>
                      </p:tgtEl>
                    </p:cond>
                  </p:endCondLst>
                </p:cTn>
                <p:tgtEl>
                  <p:spTgt spid="9"/>
                </p:tgtEl>
              </p:cMediaNode>
            </p:audio>
            <p:audio>
              <p:cMediaNode vol="80000">
                <p:cTn id="12" fill="hold" display="0">
                  <p:stCondLst>
                    <p:cond delay="indefinite"/>
                  </p:stCondLst>
                  <p:endCondLst>
                    <p:cond evt="onStopAudio" delay="0">
                      <p:tgtEl>
                        <p:sldTgt/>
                      </p:tgtEl>
                    </p:cond>
                  </p:endCondLst>
                </p:cTn>
                <p:tgtEl>
                  <p:spTgt spid="10"/>
                </p:tgtEl>
              </p:cMediaNode>
            </p:audio>
            <p:audio>
              <p:cMediaNode vol="80000">
                <p:cTn id="13" fill="hold" display="0">
                  <p:stCondLst>
                    <p:cond delay="indefinite"/>
                  </p:stCondLst>
                  <p:endCondLst>
                    <p:cond evt="onStopAudio" delay="0">
                      <p:tgtEl>
                        <p:sldTgt/>
                      </p:tgtEl>
                    </p:cond>
                  </p:endCondLst>
                </p:cTn>
                <p:tgtEl>
                  <p:spTgt spid="11"/>
                </p:tgtEl>
              </p:cMediaNode>
            </p:audio>
          </p:childTnLst>
        </p:cTn>
      </p:par>
    </p:tnLst>
    <p:bldLst>
      <p:bldP spid="1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Algorithmic Development</a:t>
            </a:r>
          </a:p>
        </p:txBody>
      </p:sp>
      <p:sp>
        <p:nvSpPr>
          <p:cNvPr id="3" name="Content Placeholder 2"/>
          <p:cNvSpPr>
            <a:spLocks noGrp="1"/>
          </p:cNvSpPr>
          <p:nvPr>
            <p:ph idx="1"/>
          </p:nvPr>
        </p:nvSpPr>
        <p:spPr/>
        <p:txBody>
          <a:bodyPr/>
          <a:lstStyle/>
          <a:p>
            <a:r>
              <a:rPr lang="en-US" dirty="0"/>
              <a:t>Rationale:</a:t>
            </a:r>
          </a:p>
          <a:p>
            <a:pPr lvl="1"/>
            <a:r>
              <a:rPr lang="en-US" dirty="0"/>
              <a:t>Only Information: Direction of Arrival (DOA) of the </a:t>
            </a:r>
            <a:r>
              <a:rPr lang="en-US" b="1" dirty="0"/>
              <a:t>Desired </a:t>
            </a:r>
            <a:r>
              <a:rPr lang="en-US" dirty="0"/>
              <a:t>Speaker</a:t>
            </a:r>
          </a:p>
          <a:p>
            <a:pPr lvl="1"/>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4282" y="2664396"/>
            <a:ext cx="4679633" cy="3204698"/>
          </a:xfrm>
          <a:prstGeom prst="rect">
            <a:avLst/>
          </a:prstGeom>
        </p:spPr>
      </p:pic>
      <p:sp>
        <p:nvSpPr>
          <p:cNvPr id="4" name="Slide Number Placeholder 3">
            <a:extLst>
              <a:ext uri="{FF2B5EF4-FFF2-40B4-BE49-F238E27FC236}">
                <a16:creationId xmlns:a16="http://schemas.microsoft.com/office/drawing/2014/main" id="{32F689A6-4E1E-4EC1-88C5-ACEFDE51F3D1}"/>
              </a:ext>
            </a:extLst>
          </p:cNvPr>
          <p:cNvSpPr>
            <a:spLocks noGrp="1"/>
          </p:cNvSpPr>
          <p:nvPr>
            <p:ph type="sldNum" sz="quarter" idx="12"/>
          </p:nvPr>
        </p:nvSpPr>
        <p:spPr/>
        <p:txBody>
          <a:bodyPr/>
          <a:lstStyle/>
          <a:p>
            <a:fld id="{1CE585A4-21E8-448D-A1BD-722A3BA3E757}" type="slidenum">
              <a:rPr lang="en-US" smtClean="0"/>
              <a:t>8</a:t>
            </a:fld>
            <a:endParaRPr lang="en-US"/>
          </a:p>
        </p:txBody>
      </p:sp>
    </p:spTree>
    <p:extLst>
      <p:ext uri="{BB962C8B-B14F-4D97-AF65-F5344CB8AC3E}">
        <p14:creationId xmlns:p14="http://schemas.microsoft.com/office/powerpoint/2010/main" val="4039728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Beamforming</a:t>
            </a:r>
          </a:p>
        </p:txBody>
      </p:sp>
      <p:sp>
        <p:nvSpPr>
          <p:cNvPr id="3" name="Content Placeholder 2"/>
          <p:cNvSpPr>
            <a:spLocks noGrp="1"/>
          </p:cNvSpPr>
          <p:nvPr>
            <p:ph idx="1"/>
          </p:nvPr>
        </p:nvSpPr>
        <p:spPr/>
        <p:txBody>
          <a:bodyPr/>
          <a:lstStyle/>
          <a:p>
            <a:r>
              <a:rPr lang="en-US" dirty="0"/>
              <a:t>Delay-Sum </a:t>
            </a:r>
            <a:r>
              <a:rPr lang="en-US" dirty="0" err="1"/>
              <a:t>Beamformer</a:t>
            </a:r>
            <a:r>
              <a:rPr lang="en-US" dirty="0"/>
              <a:t> (DSB)</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7380" y="2009884"/>
            <a:ext cx="6578199" cy="3859210"/>
          </a:xfrm>
          <a:prstGeom prst="rect">
            <a:avLst/>
          </a:prstGeom>
        </p:spPr>
      </p:pic>
      <p:sp>
        <p:nvSpPr>
          <p:cNvPr id="4" name="Slide Number Placeholder 3">
            <a:extLst>
              <a:ext uri="{FF2B5EF4-FFF2-40B4-BE49-F238E27FC236}">
                <a16:creationId xmlns:a16="http://schemas.microsoft.com/office/drawing/2014/main" id="{86AFCF0D-A3E7-46B9-97BF-9E5933DF7E82}"/>
              </a:ext>
            </a:extLst>
          </p:cNvPr>
          <p:cNvSpPr>
            <a:spLocks noGrp="1"/>
          </p:cNvSpPr>
          <p:nvPr>
            <p:ph type="sldNum" sz="quarter" idx="12"/>
          </p:nvPr>
        </p:nvSpPr>
        <p:spPr/>
        <p:txBody>
          <a:bodyPr/>
          <a:lstStyle/>
          <a:p>
            <a:fld id="{1CE585A4-21E8-448D-A1BD-722A3BA3E757}" type="slidenum">
              <a:rPr lang="en-US" smtClean="0"/>
              <a:t>9</a:t>
            </a:fld>
            <a:endParaRPr lang="en-US"/>
          </a:p>
        </p:txBody>
      </p:sp>
    </p:spTree>
    <p:extLst>
      <p:ext uri="{BB962C8B-B14F-4D97-AF65-F5344CB8AC3E}">
        <p14:creationId xmlns:p14="http://schemas.microsoft.com/office/powerpoint/2010/main" val="485749107"/>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3714</TotalTime>
  <Words>1353</Words>
  <Application>Microsoft Office PowerPoint</Application>
  <PresentationFormat>Widescreen</PresentationFormat>
  <Paragraphs>210</Paragraphs>
  <Slides>34</Slides>
  <Notes>19</Notes>
  <HiddenSlides>11</HiddenSlides>
  <MMClips>10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新細明體</vt:lpstr>
      <vt:lpstr>Arial</vt:lpstr>
      <vt:lpstr>Calibri</vt:lpstr>
      <vt:lpstr>Calibri Light</vt:lpstr>
      <vt:lpstr>Cambria Math</vt:lpstr>
      <vt:lpstr>Wingdings</vt:lpstr>
      <vt:lpstr>Retrospect</vt:lpstr>
      <vt:lpstr>Audio Signal Zoom for  Small Microphone Arrays</vt:lpstr>
      <vt:lpstr>Project Concept</vt:lpstr>
      <vt:lpstr>Background</vt:lpstr>
      <vt:lpstr>Aims and Objectives</vt:lpstr>
      <vt:lpstr>Capturing Audio Samples</vt:lpstr>
      <vt:lpstr>Room Acoustics</vt:lpstr>
      <vt:lpstr>PowerPoint Presentation</vt:lpstr>
      <vt:lpstr>Algorithmic Development</vt:lpstr>
      <vt:lpstr>Beamforming</vt:lpstr>
      <vt:lpstr>DSB Array Pattern</vt:lpstr>
      <vt:lpstr>Time-Frequency Mask</vt:lpstr>
      <vt:lpstr>TF Mask Estimation</vt:lpstr>
      <vt:lpstr>K-means Clustering</vt:lpstr>
      <vt:lpstr>Fuzzy c-means Clustering</vt:lpstr>
      <vt:lpstr>Comparison (Anechoic)</vt:lpstr>
      <vt:lpstr>Weighted FCM</vt:lpstr>
      <vt:lpstr>Comparison (RT = 200ms)</vt:lpstr>
      <vt:lpstr>Evaluation</vt:lpstr>
      <vt:lpstr>Speech Intelligibility</vt:lpstr>
      <vt:lpstr>Speech Quality</vt:lpstr>
      <vt:lpstr>Conclusion</vt:lpstr>
      <vt:lpstr>Future Works</vt:lpstr>
      <vt:lpstr>PowerPoint Presentation</vt:lpstr>
      <vt:lpstr>Time-Frequency Mask</vt:lpstr>
      <vt:lpstr>Approximate W-DO</vt:lpstr>
      <vt:lpstr>PowerPoint Presentation</vt:lpstr>
      <vt:lpstr>Beamforming</vt:lpstr>
      <vt:lpstr>Phase Difference Spectrogram</vt:lpstr>
      <vt:lpstr>DOA Histogram</vt:lpstr>
      <vt:lpstr>Room Impulse Responses</vt:lpstr>
      <vt:lpstr>Machine Learning</vt:lpstr>
      <vt:lpstr>Machine Learning</vt:lpstr>
      <vt:lpstr>Speech Quality</vt:lpstr>
      <vt:lpstr>Speech Quality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Leung, Vincent</dc:creator>
  <cp:lastModifiedBy>Leung, Vincent</cp:lastModifiedBy>
  <cp:revision>137</cp:revision>
  <cp:lastPrinted>2018-06-27T06:24:07Z</cp:lastPrinted>
  <dcterms:created xsi:type="dcterms:W3CDTF">2018-06-24T19:04:24Z</dcterms:created>
  <dcterms:modified xsi:type="dcterms:W3CDTF">2018-06-27T12:52:28Z</dcterms:modified>
</cp:coreProperties>
</file>